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58"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al Bold" panose="020B0704020202020204" pitchFamily="34" charset="0"/>
      <p:regular r:id="rId16"/>
      <p:bold r:id="rId17"/>
    </p:embeddedFont>
    <p:embeddedFont>
      <p:font typeface="Arial" panose="020B0604020202020204" pitchFamily="34" charset="0"/>
      <p:regular r:id="rId18"/>
    </p:embeddedFont>
    <p:embeddedFont>
      <p:font typeface="Arial Bold Italics" panose="020B0604020202020204"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100"/>
    <a:srgbClr val="FFCC00"/>
    <a:srgbClr val="FE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bgalvin@hrb.i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c.europa.eu/eusurvey/runner/EWSD2024-Ireland"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982200" y="419100"/>
            <a:ext cx="7835220" cy="7327264"/>
          </a:xfrm>
          <a:prstGeom prst="rect">
            <a:avLst/>
          </a:prstGeom>
        </p:spPr>
      </p:pic>
      <p:sp>
        <p:nvSpPr>
          <p:cNvPr id="3" name="TextBox 3"/>
          <p:cNvSpPr txBox="1"/>
          <p:nvPr/>
        </p:nvSpPr>
        <p:spPr>
          <a:xfrm>
            <a:off x="2377440" y="324469"/>
            <a:ext cx="13533120" cy="5714619"/>
          </a:xfrm>
          <a:prstGeom prst="rect">
            <a:avLst/>
          </a:prstGeom>
        </p:spPr>
        <p:txBody>
          <a:bodyPr lIns="0" tIns="0" rIns="0" bIns="0" rtlCol="0" anchor="t">
            <a:spAutoFit/>
          </a:bodyPr>
          <a:lstStyle/>
          <a:p>
            <a:pPr algn="l">
              <a:lnSpc>
                <a:spcPts val="8748"/>
              </a:lnSpc>
            </a:pPr>
            <a:endParaRPr dirty="0"/>
          </a:p>
          <a:p>
            <a:pPr algn="l">
              <a:lnSpc>
                <a:spcPts val="8748"/>
              </a:lnSpc>
            </a:pPr>
            <a:endParaRPr dirty="0"/>
          </a:p>
          <a:p>
            <a:pPr algn="l">
              <a:lnSpc>
                <a:spcPts val="8748"/>
              </a:lnSpc>
            </a:pPr>
            <a:r>
              <a:rPr lang="en-US" sz="8100" dirty="0">
                <a:solidFill>
                  <a:srgbClr val="000000"/>
                </a:solidFill>
                <a:latin typeface="Arial Bold"/>
              </a:rPr>
              <a:t>EU Web Survey on Drugs 2024</a:t>
            </a:r>
          </a:p>
          <a:p>
            <a:pPr algn="l">
              <a:lnSpc>
                <a:spcPts val="8748"/>
              </a:lnSpc>
            </a:pPr>
            <a:endParaRPr lang="en-US" sz="8100" dirty="0">
              <a:solidFill>
                <a:srgbClr val="000000"/>
              </a:solidFill>
              <a:latin typeface="Arial Bold"/>
            </a:endParaRPr>
          </a:p>
        </p:txBody>
      </p:sp>
      <p:sp>
        <p:nvSpPr>
          <p:cNvPr id="4" name="TextBox 4"/>
          <p:cNvSpPr txBox="1"/>
          <p:nvPr/>
        </p:nvSpPr>
        <p:spPr>
          <a:xfrm>
            <a:off x="2377440" y="5420202"/>
            <a:ext cx="13533120" cy="1300638"/>
          </a:xfrm>
          <a:prstGeom prst="rect">
            <a:avLst/>
          </a:prstGeom>
        </p:spPr>
        <p:txBody>
          <a:bodyPr lIns="0" tIns="0" rIns="0" bIns="0" rtlCol="0" anchor="t">
            <a:spAutoFit/>
          </a:bodyPr>
          <a:lstStyle/>
          <a:p>
            <a:pPr algn="l">
              <a:lnSpc>
                <a:spcPts val="3888"/>
              </a:lnSpc>
            </a:pPr>
            <a:r>
              <a:rPr lang="en-US" sz="3600">
                <a:solidFill>
                  <a:srgbClr val="595959"/>
                </a:solidFill>
                <a:latin typeface="Arial Bold"/>
              </a:rPr>
              <a:t>COMMUNICATIONS TOOLKIT</a:t>
            </a:r>
          </a:p>
        </p:txBody>
      </p:sp>
      <p:sp>
        <p:nvSpPr>
          <p:cNvPr id="5" name="TextBox 5"/>
          <p:cNvSpPr txBox="1"/>
          <p:nvPr/>
        </p:nvSpPr>
        <p:spPr>
          <a:xfrm>
            <a:off x="2426754" y="6377968"/>
            <a:ext cx="3915838" cy="1231256"/>
          </a:xfrm>
          <a:prstGeom prst="rect">
            <a:avLst/>
          </a:prstGeom>
        </p:spPr>
        <p:txBody>
          <a:bodyPr lIns="0" tIns="0" rIns="0" bIns="0" rtlCol="0" anchor="t">
            <a:spAutoFit/>
          </a:bodyPr>
          <a:lstStyle/>
          <a:p>
            <a:pPr algn="l">
              <a:lnSpc>
                <a:spcPts val="4320"/>
              </a:lnSpc>
            </a:pPr>
            <a:r>
              <a:rPr lang="en-US" sz="3600">
                <a:solidFill>
                  <a:srgbClr val="000000"/>
                </a:solidFill>
                <a:latin typeface="Arial Bold"/>
              </a:rPr>
              <a:t>#EWSD24</a:t>
            </a:r>
          </a:p>
          <a:p>
            <a:pPr algn="l">
              <a:lnSpc>
                <a:spcPts val="4320"/>
              </a:lnSpc>
            </a:pPr>
            <a:r>
              <a:rPr lang="en-US" sz="3600">
                <a:solidFill>
                  <a:srgbClr val="000000"/>
                </a:solidFill>
                <a:latin typeface="Arial Bold"/>
              </a:rPr>
              <a:t>#IrishDrugTrends</a:t>
            </a:r>
          </a:p>
        </p:txBody>
      </p:sp>
      <p:grpSp>
        <p:nvGrpSpPr>
          <p:cNvPr id="6" name="Group 6"/>
          <p:cNvGrpSpPr/>
          <p:nvPr/>
        </p:nvGrpSpPr>
        <p:grpSpPr>
          <a:xfrm>
            <a:off x="-26316" y="8328929"/>
            <a:ext cx="18354492" cy="1958071"/>
            <a:chOff x="0" y="0"/>
            <a:chExt cx="24472656" cy="2610761"/>
          </a:xfrm>
        </p:grpSpPr>
        <p:sp>
          <p:nvSpPr>
            <p:cNvPr id="7" name="Freeform 7"/>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3"/>
              <a:stretch>
                <a:fillRect l="-458347" b="-594461"/>
              </a:stretch>
            </a:blipFill>
          </p:spPr>
        </p:sp>
        <p:sp>
          <p:nvSpPr>
            <p:cNvPr id="8" name="Freeform 8"/>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3"/>
              <a:stretch>
                <a:fillRect/>
              </a:stretch>
            </a:blipFill>
          </p:spPr>
        </p:sp>
        <p:sp>
          <p:nvSpPr>
            <p:cNvPr id="9" name="AutoShape 9"/>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grpSp>
        <p:nvGrpSpPr>
          <p:cNvPr id="6" name="Group 6"/>
          <p:cNvGrpSpPr/>
          <p:nvPr/>
        </p:nvGrpSpPr>
        <p:grpSpPr>
          <a:xfrm>
            <a:off x="1028700" y="1860426"/>
            <a:ext cx="7920504" cy="5187673"/>
            <a:chOff x="0" y="0"/>
            <a:chExt cx="2086059" cy="1366301"/>
          </a:xfrm>
        </p:grpSpPr>
        <p:sp>
          <p:nvSpPr>
            <p:cNvPr id="7" name="Freeform 7"/>
            <p:cNvSpPr/>
            <p:nvPr/>
          </p:nvSpPr>
          <p:spPr>
            <a:xfrm>
              <a:off x="0" y="0"/>
              <a:ext cx="2086059" cy="1366301"/>
            </a:xfrm>
            <a:custGeom>
              <a:avLst/>
              <a:gdLst/>
              <a:ahLst/>
              <a:cxnLst/>
              <a:rect l="l" t="t" r="r" b="b"/>
              <a:pathLst>
                <a:path w="2086059" h="1366301">
                  <a:moveTo>
                    <a:pt x="49850" y="0"/>
                  </a:moveTo>
                  <a:lnTo>
                    <a:pt x="2036209" y="0"/>
                  </a:lnTo>
                  <a:cubicBezTo>
                    <a:pt x="2049430" y="0"/>
                    <a:pt x="2062109" y="5252"/>
                    <a:pt x="2071458" y="14601"/>
                  </a:cubicBezTo>
                  <a:cubicBezTo>
                    <a:pt x="2080807" y="23949"/>
                    <a:pt x="2086059" y="36629"/>
                    <a:pt x="2086059" y="49850"/>
                  </a:cubicBezTo>
                  <a:lnTo>
                    <a:pt x="2086059" y="1316451"/>
                  </a:lnTo>
                  <a:cubicBezTo>
                    <a:pt x="2086059" y="1343982"/>
                    <a:pt x="2063740" y="1366301"/>
                    <a:pt x="2036209" y="1366301"/>
                  </a:cubicBezTo>
                  <a:lnTo>
                    <a:pt x="49850" y="1366301"/>
                  </a:lnTo>
                  <a:cubicBezTo>
                    <a:pt x="22319" y="1366301"/>
                    <a:pt x="0" y="1343982"/>
                    <a:pt x="0" y="1316451"/>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8" name="TextBox 8"/>
            <p:cNvSpPr txBox="1"/>
            <p:nvPr/>
          </p:nvSpPr>
          <p:spPr>
            <a:xfrm>
              <a:off x="0" y="-38100"/>
              <a:ext cx="2086059" cy="1404401"/>
            </a:xfrm>
            <a:prstGeom prst="rect">
              <a:avLst/>
            </a:prstGeom>
          </p:spPr>
          <p:txBody>
            <a:bodyPr lIns="50800" tIns="50800" rIns="50800" bIns="50800" rtlCol="0" anchor="ctr"/>
            <a:lstStyle/>
            <a:p>
              <a:pPr algn="ctr">
                <a:lnSpc>
                  <a:spcPts val="1630"/>
                </a:lnSpc>
              </a:pPr>
              <a:endParaRPr/>
            </a:p>
          </p:txBody>
        </p:sp>
      </p:grpSp>
      <p:sp>
        <p:nvSpPr>
          <p:cNvPr id="9" name="TextBox 9"/>
          <p:cNvSpPr txBox="1"/>
          <p:nvPr/>
        </p:nvSpPr>
        <p:spPr>
          <a:xfrm>
            <a:off x="1348740" y="529543"/>
            <a:ext cx="15590520" cy="1967484"/>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Sample Messages</a:t>
            </a:r>
          </a:p>
          <a:p>
            <a:pPr algn="l">
              <a:lnSpc>
                <a:spcPts val="7128"/>
              </a:lnSpc>
            </a:pPr>
            <a:endParaRPr lang="en-US" sz="6600" spc="-40">
              <a:solidFill>
                <a:srgbClr val="000000"/>
              </a:solidFill>
              <a:latin typeface="Arial Bold"/>
            </a:endParaRPr>
          </a:p>
        </p:txBody>
      </p:sp>
      <p:sp>
        <p:nvSpPr>
          <p:cNvPr id="10" name="TextBox 10"/>
          <p:cNvSpPr txBox="1"/>
          <p:nvPr/>
        </p:nvSpPr>
        <p:spPr>
          <a:xfrm>
            <a:off x="1348740" y="1887580"/>
            <a:ext cx="7462775" cy="556056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1:</a:t>
            </a:r>
          </a:p>
          <a:p>
            <a:pPr algn="l">
              <a:lnSpc>
                <a:spcPts val="3224"/>
              </a:lnSpc>
            </a:pPr>
            <a:r>
              <a:rPr lang="en-US" sz="2600" spc="24">
                <a:solidFill>
                  <a:srgbClr val="000000"/>
                </a:solidFill>
                <a:latin typeface="Arial"/>
              </a:rPr>
              <a:t>The HSE and HRB are taking part in the EU Web Survey on Drugs with 36 countries to learn about trends in Ireland. </a:t>
            </a:r>
          </a:p>
          <a:p>
            <a:pPr algn="l">
              <a:lnSpc>
                <a:spcPts val="3224"/>
              </a:lnSpc>
            </a:pPr>
            <a:r>
              <a:rPr lang="en-US" sz="2600" spc="24">
                <a:solidFill>
                  <a:srgbClr val="000000"/>
                </a:solidFill>
                <a:latin typeface="Arial"/>
              </a:rPr>
              <a:t>Anonymously share your experiences to help improve research, policy and harm reduction. </a:t>
            </a:r>
          </a:p>
          <a:p>
            <a:pPr algn="l">
              <a:lnSpc>
                <a:spcPts val="3224"/>
              </a:lnSpc>
            </a:pPr>
            <a:r>
              <a:rPr lang="en-US" sz="2600" spc="23">
                <a:solidFill>
                  <a:srgbClr val="000000"/>
                </a:solidFill>
                <a:latin typeface="Arial"/>
              </a:rPr>
              <a:t>Find out more here: 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4">
                <a:solidFill>
                  <a:srgbClr val="000000"/>
                </a:solidFill>
                <a:latin typeface="Arial"/>
              </a:rPr>
              <a:t> #IrishDrugTrends #ReduceTheHarms #EWSD24</a:t>
            </a:r>
          </a:p>
          <a:p>
            <a:pPr algn="l">
              <a:lnSpc>
                <a:spcPts val="3224"/>
              </a:lnSpc>
            </a:pPr>
            <a:endParaRPr lang="en-US" sz="2600" spc="24">
              <a:solidFill>
                <a:srgbClr val="000000"/>
              </a:solidFill>
              <a:latin typeface="Arial"/>
            </a:endParaRPr>
          </a:p>
          <a:p>
            <a:pPr marL="470535" lvl="1" indent="-235268" algn="l">
              <a:lnSpc>
                <a:spcPts val="3224"/>
              </a:lnSpc>
            </a:pPr>
            <a:endParaRPr lang="en-US" sz="2600" spc="24">
              <a:solidFill>
                <a:srgbClr val="000000"/>
              </a:solidFill>
              <a:latin typeface="Arial"/>
            </a:endParaRPr>
          </a:p>
        </p:txBody>
      </p:sp>
      <p:sp>
        <p:nvSpPr>
          <p:cNvPr id="11" name="TextBox 11"/>
          <p:cNvSpPr txBox="1"/>
          <p:nvPr/>
        </p:nvSpPr>
        <p:spPr>
          <a:xfrm>
            <a:off x="9476485" y="1887580"/>
            <a:ext cx="7462775" cy="516051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2:</a:t>
            </a:r>
          </a:p>
          <a:p>
            <a:pPr algn="l">
              <a:lnSpc>
                <a:spcPts val="3224"/>
              </a:lnSpc>
            </a:pPr>
            <a:r>
              <a:rPr lang="en-US" sz="2600" spc="24">
                <a:solidFill>
                  <a:srgbClr val="000000"/>
                </a:solidFill>
                <a:latin typeface="Arial"/>
              </a:rPr>
              <a:t>Want to help improve Irish research and drug harm reduction?</a:t>
            </a:r>
          </a:p>
          <a:p>
            <a:pPr algn="l">
              <a:lnSpc>
                <a:spcPts val="3224"/>
              </a:lnSpc>
            </a:pPr>
            <a:r>
              <a:rPr lang="en-US" sz="2600" spc="23">
                <a:solidFill>
                  <a:srgbClr val="000000"/>
                </a:solidFill>
                <a:latin typeface="Arial"/>
              </a:rPr>
              <a:t>Anonymously share your experiences in this year’s European Web Survey on Drugs to help capture the most up to date situation in Ireland.</a:t>
            </a:r>
          </a:p>
          <a:p>
            <a:pPr algn="l">
              <a:lnSpc>
                <a:spcPts val="3224"/>
              </a:lnSpc>
            </a:pPr>
            <a:r>
              <a:rPr lang="en-US" sz="2600" spc="23">
                <a:solidFill>
                  <a:srgbClr val="000000"/>
                </a:solidFill>
                <a:latin typeface="Arial"/>
              </a:rPr>
              <a:t> </a:t>
            </a:r>
          </a:p>
          <a:p>
            <a:pPr algn="l">
              <a:lnSpc>
                <a:spcPts val="3224"/>
              </a:lnSpc>
            </a:pPr>
            <a:r>
              <a:rPr lang="en-US" sz="2600" spc="23">
                <a:solidFill>
                  <a:srgbClr val="000000"/>
                </a:solidFill>
                <a:latin typeface="Arial"/>
              </a:rPr>
              <a:t>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4">
                <a:solidFill>
                  <a:srgbClr val="000000"/>
                </a:solidFill>
                <a:latin typeface="Arial"/>
              </a:rPr>
              <a:t>#IrishDrugTrends #TalkDrugs </a:t>
            </a:r>
          </a:p>
          <a:p>
            <a:pPr marL="470535" lvl="1" indent="-235268" algn="l">
              <a:lnSpc>
                <a:spcPts val="3224"/>
              </a:lnSpc>
            </a:pPr>
            <a:endParaRPr lang="en-US" sz="2600" spc="24">
              <a:solidFill>
                <a:srgbClr val="000000"/>
              </a:solidFill>
              <a:latin typeface="Arial"/>
            </a:endParaRPr>
          </a:p>
        </p:txBody>
      </p:sp>
      <p:grpSp>
        <p:nvGrpSpPr>
          <p:cNvPr id="12" name="Group 12"/>
          <p:cNvGrpSpPr/>
          <p:nvPr/>
        </p:nvGrpSpPr>
        <p:grpSpPr>
          <a:xfrm>
            <a:off x="9144000" y="1860426"/>
            <a:ext cx="7920504" cy="5187673"/>
            <a:chOff x="0" y="0"/>
            <a:chExt cx="2086059" cy="1366301"/>
          </a:xfrm>
        </p:grpSpPr>
        <p:sp>
          <p:nvSpPr>
            <p:cNvPr id="13" name="Freeform 13"/>
            <p:cNvSpPr/>
            <p:nvPr/>
          </p:nvSpPr>
          <p:spPr>
            <a:xfrm>
              <a:off x="0" y="0"/>
              <a:ext cx="2086059" cy="1366301"/>
            </a:xfrm>
            <a:custGeom>
              <a:avLst/>
              <a:gdLst/>
              <a:ahLst/>
              <a:cxnLst/>
              <a:rect l="l" t="t" r="r" b="b"/>
              <a:pathLst>
                <a:path w="2086059" h="1366301">
                  <a:moveTo>
                    <a:pt x="49850" y="0"/>
                  </a:moveTo>
                  <a:lnTo>
                    <a:pt x="2036209" y="0"/>
                  </a:lnTo>
                  <a:cubicBezTo>
                    <a:pt x="2049430" y="0"/>
                    <a:pt x="2062109" y="5252"/>
                    <a:pt x="2071458" y="14601"/>
                  </a:cubicBezTo>
                  <a:cubicBezTo>
                    <a:pt x="2080807" y="23949"/>
                    <a:pt x="2086059" y="36629"/>
                    <a:pt x="2086059" y="49850"/>
                  </a:cubicBezTo>
                  <a:lnTo>
                    <a:pt x="2086059" y="1316451"/>
                  </a:lnTo>
                  <a:cubicBezTo>
                    <a:pt x="2086059" y="1343982"/>
                    <a:pt x="2063740" y="1366301"/>
                    <a:pt x="2036209" y="1366301"/>
                  </a:cubicBezTo>
                  <a:lnTo>
                    <a:pt x="49850" y="1366301"/>
                  </a:lnTo>
                  <a:cubicBezTo>
                    <a:pt x="22319" y="1366301"/>
                    <a:pt x="0" y="1343982"/>
                    <a:pt x="0" y="1316451"/>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14" name="TextBox 14"/>
            <p:cNvSpPr txBox="1"/>
            <p:nvPr/>
          </p:nvSpPr>
          <p:spPr>
            <a:xfrm>
              <a:off x="0" y="-38100"/>
              <a:ext cx="2086059" cy="1404401"/>
            </a:xfrm>
            <a:prstGeom prst="rect">
              <a:avLst/>
            </a:prstGeom>
          </p:spPr>
          <p:txBody>
            <a:bodyPr lIns="50800" tIns="50800" rIns="50800" bIns="50800" rtlCol="0" anchor="ctr"/>
            <a:lstStyle/>
            <a:p>
              <a:pPr algn="ctr">
                <a:lnSpc>
                  <a:spcPts val="1630"/>
                </a:lnSpc>
              </a:pPr>
              <a:endParaRPr/>
            </a:p>
          </p:txBody>
        </p:sp>
      </p:grpSp>
      <p:sp>
        <p:nvSpPr>
          <p:cNvPr id="15" name="Freeform 6"/>
          <p:cNvSpPr/>
          <p:nvPr/>
        </p:nvSpPr>
        <p:spPr>
          <a:xfrm>
            <a:off x="14501389" y="5880167"/>
            <a:ext cx="2895600" cy="2625185"/>
          </a:xfrm>
          <a:custGeom>
            <a:avLst/>
            <a:gdLst/>
            <a:ahLst/>
            <a:cxnLst/>
            <a:rect l="l" t="t" r="r" b="b"/>
            <a:pathLst>
              <a:path w="4857888" h="4857888">
                <a:moveTo>
                  <a:pt x="0" y="0"/>
                </a:moveTo>
                <a:lnTo>
                  <a:pt x="4857887" y="0"/>
                </a:lnTo>
                <a:lnTo>
                  <a:pt x="4857887" y="4857887"/>
                </a:lnTo>
                <a:lnTo>
                  <a:pt x="0" y="4857887"/>
                </a:lnTo>
                <a:lnTo>
                  <a:pt x="0" y="0"/>
                </a:lnTo>
                <a:close/>
              </a:path>
            </a:pathLst>
          </a:custGeom>
          <a:blipFill>
            <a:blip r:embed="rId3"/>
            <a:stretch>
              <a:fillRect/>
            </a:stretch>
          </a:blipFill>
          <a:effectLst>
            <a:outerShdw blurRad="50800" dist="50800" dir="5400000" algn="ctr" rotWithShape="0">
              <a:schemeClr val="tx1"/>
            </a:outerShdw>
            <a:softEdge rad="0"/>
          </a:effectLst>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6" name="TextBox 6"/>
          <p:cNvSpPr txBox="1"/>
          <p:nvPr/>
        </p:nvSpPr>
        <p:spPr>
          <a:xfrm>
            <a:off x="1348740" y="1887580"/>
            <a:ext cx="7462775" cy="556056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3:</a:t>
            </a:r>
          </a:p>
          <a:p>
            <a:pPr algn="l">
              <a:lnSpc>
                <a:spcPts val="3224"/>
              </a:lnSpc>
            </a:pPr>
            <a:r>
              <a:rPr lang="en-US" sz="2600" spc="23">
                <a:solidFill>
                  <a:srgbClr val="000000"/>
                </a:solidFill>
                <a:latin typeface="Arial"/>
              </a:rPr>
              <a:t>Why do people use HHC? What are their experiences?</a:t>
            </a:r>
          </a:p>
          <a:p>
            <a:pPr algn="l">
              <a:lnSpc>
                <a:spcPts val="3224"/>
              </a:lnSpc>
            </a:pPr>
            <a:r>
              <a:rPr lang="en-US" sz="2600" spc="23">
                <a:solidFill>
                  <a:srgbClr val="000000"/>
                </a:solidFill>
                <a:latin typeface="Arial"/>
              </a:rPr>
              <a:t>Help the HSE understand new drug trends by taking part in this year’s EU Web Survey on Drugs! </a:t>
            </a:r>
          </a:p>
          <a:p>
            <a:pPr algn="l">
              <a:lnSpc>
                <a:spcPts val="3224"/>
              </a:lnSpc>
            </a:pPr>
            <a:r>
              <a:rPr lang="en-US" sz="2600" spc="23">
                <a:solidFill>
                  <a:srgbClr val="000000"/>
                </a:solidFill>
                <a:latin typeface="Arial"/>
              </a:rPr>
              <a:t>Anonymously share your experiences. Find out more here: 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3">
                <a:solidFill>
                  <a:srgbClr val="000000"/>
                </a:solidFill>
                <a:latin typeface="Arial"/>
              </a:rPr>
              <a:t>#IrishDrugTrends #ReduceTheHarms #EWSD24</a:t>
            </a:r>
          </a:p>
          <a:p>
            <a:pPr marL="470535" lvl="1" indent="-235268" algn="l">
              <a:lnSpc>
                <a:spcPts val="3224"/>
              </a:lnSpc>
            </a:pPr>
            <a:endParaRPr lang="en-US" sz="2600" spc="23">
              <a:solidFill>
                <a:srgbClr val="000000"/>
              </a:solidFill>
              <a:latin typeface="Arial"/>
            </a:endParaRPr>
          </a:p>
        </p:txBody>
      </p:sp>
      <p:sp>
        <p:nvSpPr>
          <p:cNvPr id="7" name="TextBox 7"/>
          <p:cNvSpPr txBox="1"/>
          <p:nvPr/>
        </p:nvSpPr>
        <p:spPr>
          <a:xfrm>
            <a:off x="9796525" y="1030732"/>
            <a:ext cx="7462775" cy="556056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4:</a:t>
            </a:r>
          </a:p>
          <a:p>
            <a:pPr algn="l">
              <a:lnSpc>
                <a:spcPts val="3224"/>
              </a:lnSpc>
            </a:pPr>
            <a:r>
              <a:rPr lang="en-US" sz="2600" spc="23">
                <a:solidFill>
                  <a:srgbClr val="000000"/>
                </a:solidFill>
                <a:latin typeface="Arial"/>
              </a:rPr>
              <a:t>Help improve drug harm reduction in Ireland! </a:t>
            </a:r>
          </a:p>
          <a:p>
            <a:pPr algn="l">
              <a:lnSpc>
                <a:spcPts val="3224"/>
              </a:lnSpc>
            </a:pPr>
            <a:r>
              <a:rPr lang="en-US" sz="2600" spc="23">
                <a:solidFill>
                  <a:srgbClr val="000000"/>
                </a:solidFill>
                <a:latin typeface="Arial"/>
              </a:rPr>
              <a:t>This year’s EU Web Survey on Drugs looks at drug use, nightlife, harm reduction and the HSE Safer Nightlife programme. </a:t>
            </a:r>
          </a:p>
          <a:p>
            <a:pPr algn="l">
              <a:lnSpc>
                <a:spcPts val="3224"/>
              </a:lnSpc>
            </a:pPr>
            <a:r>
              <a:rPr lang="en-US" sz="2600" spc="23">
                <a:solidFill>
                  <a:srgbClr val="000000"/>
                </a:solidFill>
                <a:latin typeface="Arial"/>
              </a:rPr>
              <a:t>Share your experiences anonymously. Find out more here: 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4">
                <a:solidFill>
                  <a:srgbClr val="000000"/>
                </a:solidFill>
                <a:latin typeface="Arial"/>
              </a:rPr>
              <a:t>#IrishDrugTrends #ReduceTheHarms #EWSD24</a:t>
            </a:r>
          </a:p>
          <a:p>
            <a:pPr algn="l">
              <a:lnSpc>
                <a:spcPts val="3224"/>
              </a:lnSpc>
            </a:pPr>
            <a:endParaRPr lang="en-US" sz="2600" spc="24">
              <a:solidFill>
                <a:srgbClr val="000000"/>
              </a:solidFill>
              <a:latin typeface="Arial"/>
            </a:endParaRPr>
          </a:p>
          <a:p>
            <a:pPr marL="470535" lvl="1" indent="-235268" algn="l">
              <a:lnSpc>
                <a:spcPts val="3224"/>
              </a:lnSpc>
            </a:pPr>
            <a:endParaRPr lang="en-US" sz="2600" spc="24">
              <a:solidFill>
                <a:srgbClr val="000000"/>
              </a:solidFill>
              <a:latin typeface="Arial"/>
            </a:endParaRPr>
          </a:p>
        </p:txBody>
      </p:sp>
      <p:grpSp>
        <p:nvGrpSpPr>
          <p:cNvPr id="8" name="Group 8"/>
          <p:cNvGrpSpPr/>
          <p:nvPr/>
        </p:nvGrpSpPr>
        <p:grpSpPr>
          <a:xfrm>
            <a:off x="1028700" y="1860426"/>
            <a:ext cx="7920504" cy="5416623"/>
            <a:chOff x="0" y="0"/>
            <a:chExt cx="2086059" cy="1426600"/>
          </a:xfrm>
        </p:grpSpPr>
        <p:sp>
          <p:nvSpPr>
            <p:cNvPr id="9" name="Freeform 9"/>
            <p:cNvSpPr/>
            <p:nvPr/>
          </p:nvSpPr>
          <p:spPr>
            <a:xfrm>
              <a:off x="0" y="0"/>
              <a:ext cx="2086059" cy="1426600"/>
            </a:xfrm>
            <a:custGeom>
              <a:avLst/>
              <a:gdLst/>
              <a:ahLst/>
              <a:cxnLst/>
              <a:rect l="l" t="t" r="r" b="b"/>
              <a:pathLst>
                <a:path w="2086059" h="1426600">
                  <a:moveTo>
                    <a:pt x="49850" y="0"/>
                  </a:moveTo>
                  <a:lnTo>
                    <a:pt x="2036209" y="0"/>
                  </a:lnTo>
                  <a:cubicBezTo>
                    <a:pt x="2049430" y="0"/>
                    <a:pt x="2062109" y="5252"/>
                    <a:pt x="2071458" y="14601"/>
                  </a:cubicBezTo>
                  <a:cubicBezTo>
                    <a:pt x="2080807" y="23949"/>
                    <a:pt x="2086059" y="36629"/>
                    <a:pt x="2086059" y="49850"/>
                  </a:cubicBezTo>
                  <a:lnTo>
                    <a:pt x="2086059" y="1376750"/>
                  </a:lnTo>
                  <a:cubicBezTo>
                    <a:pt x="2086059" y="1404282"/>
                    <a:pt x="2063740" y="1426600"/>
                    <a:pt x="2036209" y="1426600"/>
                  </a:cubicBezTo>
                  <a:lnTo>
                    <a:pt x="49850" y="1426600"/>
                  </a:lnTo>
                  <a:cubicBezTo>
                    <a:pt x="22319" y="1426600"/>
                    <a:pt x="0" y="1404282"/>
                    <a:pt x="0" y="1376750"/>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10" name="TextBox 10"/>
            <p:cNvSpPr txBox="1"/>
            <p:nvPr/>
          </p:nvSpPr>
          <p:spPr>
            <a:xfrm>
              <a:off x="0" y="-38100"/>
              <a:ext cx="2086059" cy="1464700"/>
            </a:xfrm>
            <a:prstGeom prst="rect">
              <a:avLst/>
            </a:prstGeom>
          </p:spPr>
          <p:txBody>
            <a:bodyPr lIns="50800" tIns="50800" rIns="50800" bIns="50800" rtlCol="0" anchor="ctr"/>
            <a:lstStyle/>
            <a:p>
              <a:pPr algn="ctr">
                <a:lnSpc>
                  <a:spcPts val="1630"/>
                </a:lnSpc>
              </a:pPr>
              <a:endParaRPr/>
            </a:p>
          </p:txBody>
        </p:sp>
      </p:grpSp>
      <p:grpSp>
        <p:nvGrpSpPr>
          <p:cNvPr id="11" name="Group 11"/>
          <p:cNvGrpSpPr/>
          <p:nvPr/>
        </p:nvGrpSpPr>
        <p:grpSpPr>
          <a:xfrm>
            <a:off x="9434310" y="1003578"/>
            <a:ext cx="7920504" cy="5416623"/>
            <a:chOff x="0" y="0"/>
            <a:chExt cx="2086059" cy="1426600"/>
          </a:xfrm>
        </p:grpSpPr>
        <p:sp>
          <p:nvSpPr>
            <p:cNvPr id="12" name="Freeform 12"/>
            <p:cNvSpPr/>
            <p:nvPr/>
          </p:nvSpPr>
          <p:spPr>
            <a:xfrm>
              <a:off x="0" y="0"/>
              <a:ext cx="2086059" cy="1426600"/>
            </a:xfrm>
            <a:custGeom>
              <a:avLst/>
              <a:gdLst/>
              <a:ahLst/>
              <a:cxnLst/>
              <a:rect l="l" t="t" r="r" b="b"/>
              <a:pathLst>
                <a:path w="2086059" h="1426600">
                  <a:moveTo>
                    <a:pt x="49850" y="0"/>
                  </a:moveTo>
                  <a:lnTo>
                    <a:pt x="2036209" y="0"/>
                  </a:lnTo>
                  <a:cubicBezTo>
                    <a:pt x="2049430" y="0"/>
                    <a:pt x="2062109" y="5252"/>
                    <a:pt x="2071458" y="14601"/>
                  </a:cubicBezTo>
                  <a:cubicBezTo>
                    <a:pt x="2080807" y="23949"/>
                    <a:pt x="2086059" y="36629"/>
                    <a:pt x="2086059" y="49850"/>
                  </a:cubicBezTo>
                  <a:lnTo>
                    <a:pt x="2086059" y="1376750"/>
                  </a:lnTo>
                  <a:cubicBezTo>
                    <a:pt x="2086059" y="1404282"/>
                    <a:pt x="2063740" y="1426600"/>
                    <a:pt x="2036209" y="1426600"/>
                  </a:cubicBezTo>
                  <a:lnTo>
                    <a:pt x="49850" y="1426600"/>
                  </a:lnTo>
                  <a:cubicBezTo>
                    <a:pt x="22319" y="1426600"/>
                    <a:pt x="0" y="1404282"/>
                    <a:pt x="0" y="1376750"/>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13" name="TextBox 13"/>
            <p:cNvSpPr txBox="1"/>
            <p:nvPr/>
          </p:nvSpPr>
          <p:spPr>
            <a:xfrm>
              <a:off x="0" y="-38100"/>
              <a:ext cx="2086059" cy="1464700"/>
            </a:xfrm>
            <a:prstGeom prst="rect">
              <a:avLst/>
            </a:prstGeom>
          </p:spPr>
          <p:txBody>
            <a:bodyPr lIns="50800" tIns="50800" rIns="50800" bIns="50800" rtlCol="0" anchor="ctr"/>
            <a:lstStyle/>
            <a:p>
              <a:pPr algn="ctr">
                <a:lnSpc>
                  <a:spcPts val="1630"/>
                </a:lnSpc>
              </a:pPr>
              <a:endParaRPr/>
            </a:p>
          </p:txBody>
        </p:sp>
      </p:grpSp>
      <p:sp>
        <p:nvSpPr>
          <p:cNvPr id="14" name="Freeform 7"/>
          <p:cNvSpPr/>
          <p:nvPr/>
        </p:nvSpPr>
        <p:spPr>
          <a:xfrm>
            <a:off x="10224493" y="5905500"/>
            <a:ext cx="3110507" cy="2743607"/>
          </a:xfrm>
          <a:custGeom>
            <a:avLst/>
            <a:gdLst/>
            <a:ahLst/>
            <a:cxnLst/>
            <a:rect l="l" t="t" r="r" b="b"/>
            <a:pathLst>
              <a:path w="5527855" h="5527855">
                <a:moveTo>
                  <a:pt x="0" y="0"/>
                </a:moveTo>
                <a:lnTo>
                  <a:pt x="5527854" y="0"/>
                </a:lnTo>
                <a:lnTo>
                  <a:pt x="5527854" y="5527855"/>
                </a:lnTo>
                <a:lnTo>
                  <a:pt x="0" y="5527855"/>
                </a:lnTo>
                <a:lnTo>
                  <a:pt x="0" y="0"/>
                </a:lnTo>
                <a:close/>
              </a:path>
            </a:pathLst>
          </a:custGeom>
          <a:blipFill>
            <a:blip r:embed="rId3"/>
            <a:stretch>
              <a:fillRect/>
            </a:stretch>
          </a:blipFill>
          <a:effectLst>
            <a:outerShdw blurRad="50800" dist="50800" dir="5400000" algn="ctr" rotWithShape="0">
              <a:schemeClr val="tx1"/>
            </a:outerShdw>
          </a:effectLst>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6" name="TextBox 6"/>
          <p:cNvSpPr txBox="1"/>
          <p:nvPr/>
        </p:nvSpPr>
        <p:spPr>
          <a:xfrm>
            <a:off x="1348740" y="979654"/>
            <a:ext cx="7462775" cy="516051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5:</a:t>
            </a:r>
          </a:p>
          <a:p>
            <a:pPr algn="l">
              <a:lnSpc>
                <a:spcPts val="3224"/>
              </a:lnSpc>
            </a:pPr>
            <a:r>
              <a:rPr lang="en-US" sz="2600" spc="23">
                <a:solidFill>
                  <a:srgbClr val="000000"/>
                </a:solidFill>
                <a:latin typeface="Arial"/>
              </a:rPr>
              <a:t>What drugs do you use? Have you received drug education? What information do you need about drugs? </a:t>
            </a:r>
          </a:p>
          <a:p>
            <a:pPr algn="l">
              <a:lnSpc>
                <a:spcPts val="3224"/>
              </a:lnSpc>
            </a:pPr>
            <a:r>
              <a:rPr lang="en-US" sz="2600" spc="23">
                <a:solidFill>
                  <a:srgbClr val="000000"/>
                </a:solidFill>
                <a:latin typeface="Arial"/>
              </a:rPr>
              <a:t>The HSE and HRB are asking people who use drugs to share their experiences in the EU Web Survey on Drugs. Find out more here: 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3">
                <a:solidFill>
                  <a:srgbClr val="000000"/>
                </a:solidFill>
                <a:latin typeface="Arial"/>
              </a:rPr>
              <a:t>#IrishDrugTrends #ReduceTheHarms #EWSD24</a:t>
            </a:r>
          </a:p>
          <a:p>
            <a:pPr marL="470535" lvl="1" indent="-235268" algn="l">
              <a:lnSpc>
                <a:spcPts val="3224"/>
              </a:lnSpc>
            </a:pPr>
            <a:endParaRPr lang="en-US" sz="2600" spc="23">
              <a:solidFill>
                <a:srgbClr val="000000"/>
              </a:solidFill>
              <a:latin typeface="Arial"/>
            </a:endParaRPr>
          </a:p>
        </p:txBody>
      </p:sp>
      <p:grpSp>
        <p:nvGrpSpPr>
          <p:cNvPr id="7" name="Group 7"/>
          <p:cNvGrpSpPr/>
          <p:nvPr/>
        </p:nvGrpSpPr>
        <p:grpSpPr>
          <a:xfrm>
            <a:off x="9338796" y="2317677"/>
            <a:ext cx="7920504" cy="4883223"/>
            <a:chOff x="0" y="0"/>
            <a:chExt cx="2086059" cy="1426600"/>
          </a:xfrm>
        </p:grpSpPr>
        <p:sp>
          <p:nvSpPr>
            <p:cNvPr id="8" name="Freeform 8"/>
            <p:cNvSpPr/>
            <p:nvPr/>
          </p:nvSpPr>
          <p:spPr>
            <a:xfrm>
              <a:off x="0" y="0"/>
              <a:ext cx="2086059" cy="1426600"/>
            </a:xfrm>
            <a:custGeom>
              <a:avLst/>
              <a:gdLst/>
              <a:ahLst/>
              <a:cxnLst/>
              <a:rect l="l" t="t" r="r" b="b"/>
              <a:pathLst>
                <a:path w="2086059" h="1426600">
                  <a:moveTo>
                    <a:pt x="49850" y="0"/>
                  </a:moveTo>
                  <a:lnTo>
                    <a:pt x="2036209" y="0"/>
                  </a:lnTo>
                  <a:cubicBezTo>
                    <a:pt x="2049430" y="0"/>
                    <a:pt x="2062109" y="5252"/>
                    <a:pt x="2071458" y="14601"/>
                  </a:cubicBezTo>
                  <a:cubicBezTo>
                    <a:pt x="2080807" y="23949"/>
                    <a:pt x="2086059" y="36629"/>
                    <a:pt x="2086059" y="49850"/>
                  </a:cubicBezTo>
                  <a:lnTo>
                    <a:pt x="2086059" y="1376750"/>
                  </a:lnTo>
                  <a:cubicBezTo>
                    <a:pt x="2086059" y="1404282"/>
                    <a:pt x="2063740" y="1426600"/>
                    <a:pt x="2036209" y="1426600"/>
                  </a:cubicBezTo>
                  <a:lnTo>
                    <a:pt x="49850" y="1426600"/>
                  </a:lnTo>
                  <a:cubicBezTo>
                    <a:pt x="22319" y="1426600"/>
                    <a:pt x="0" y="1404282"/>
                    <a:pt x="0" y="1376750"/>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9" name="TextBox 9"/>
            <p:cNvSpPr txBox="1"/>
            <p:nvPr/>
          </p:nvSpPr>
          <p:spPr>
            <a:xfrm>
              <a:off x="0" y="-38100"/>
              <a:ext cx="2086059" cy="1464700"/>
            </a:xfrm>
            <a:prstGeom prst="rect">
              <a:avLst/>
            </a:prstGeom>
          </p:spPr>
          <p:txBody>
            <a:bodyPr lIns="50800" tIns="50800" rIns="50800" bIns="50800" rtlCol="0" anchor="ctr"/>
            <a:lstStyle/>
            <a:p>
              <a:pPr algn="ctr">
                <a:lnSpc>
                  <a:spcPts val="1630"/>
                </a:lnSpc>
              </a:pPr>
              <a:endParaRPr/>
            </a:p>
          </p:txBody>
        </p:sp>
      </p:grpSp>
      <p:sp>
        <p:nvSpPr>
          <p:cNvPr id="10" name="TextBox 10"/>
          <p:cNvSpPr txBox="1"/>
          <p:nvPr/>
        </p:nvSpPr>
        <p:spPr>
          <a:xfrm>
            <a:off x="9567660" y="2344831"/>
            <a:ext cx="7462775" cy="476046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6:</a:t>
            </a:r>
          </a:p>
          <a:p>
            <a:pPr algn="l">
              <a:lnSpc>
                <a:spcPts val="3224"/>
              </a:lnSpc>
            </a:pPr>
            <a:r>
              <a:rPr lang="en-US" sz="2600" spc="23">
                <a:solidFill>
                  <a:srgbClr val="000000"/>
                </a:solidFill>
                <a:latin typeface="Arial"/>
              </a:rPr>
              <a:t>Would you use the HSE ‘Back of house’ surrender bin? What information do you need about drugs? </a:t>
            </a:r>
          </a:p>
          <a:p>
            <a:pPr algn="l">
              <a:lnSpc>
                <a:spcPts val="3224"/>
              </a:lnSpc>
            </a:pPr>
            <a:r>
              <a:rPr lang="en-US" sz="2600" spc="23">
                <a:solidFill>
                  <a:srgbClr val="000000"/>
                </a:solidFill>
                <a:latin typeface="Arial"/>
              </a:rPr>
              <a:t>Share your experiences in the EU Web Survey on Drugs. Find out more here: https://www.drugs.ie/features/feature/european_web_survey_on_drugs_2024</a:t>
            </a:r>
          </a:p>
          <a:p>
            <a:pPr algn="l">
              <a:lnSpc>
                <a:spcPts val="3224"/>
              </a:lnSpc>
            </a:pPr>
            <a:endParaRPr lang="en-US" sz="2600" spc="23">
              <a:solidFill>
                <a:srgbClr val="000000"/>
              </a:solidFill>
              <a:latin typeface="Arial"/>
            </a:endParaRPr>
          </a:p>
          <a:p>
            <a:pPr algn="l">
              <a:lnSpc>
                <a:spcPts val="3224"/>
              </a:lnSpc>
            </a:pPr>
            <a:r>
              <a:rPr lang="en-US" sz="2600" spc="23">
                <a:solidFill>
                  <a:srgbClr val="000000"/>
                </a:solidFill>
                <a:latin typeface="Arial"/>
              </a:rPr>
              <a:t>#IrishDrugTrends #ReduceTheHarms #EWSD24</a:t>
            </a:r>
          </a:p>
          <a:p>
            <a:pPr marL="470535" lvl="1" indent="-235268" algn="l">
              <a:lnSpc>
                <a:spcPts val="3224"/>
              </a:lnSpc>
            </a:pPr>
            <a:endParaRPr lang="en-US" sz="2600" spc="23">
              <a:solidFill>
                <a:srgbClr val="000000"/>
              </a:solidFill>
              <a:latin typeface="Arial"/>
            </a:endParaRPr>
          </a:p>
        </p:txBody>
      </p:sp>
      <p:grpSp>
        <p:nvGrpSpPr>
          <p:cNvPr id="11" name="Group 11"/>
          <p:cNvGrpSpPr/>
          <p:nvPr/>
        </p:nvGrpSpPr>
        <p:grpSpPr>
          <a:xfrm>
            <a:off x="1028700" y="952500"/>
            <a:ext cx="7920504" cy="5416623"/>
            <a:chOff x="0" y="0"/>
            <a:chExt cx="2086059" cy="1426600"/>
          </a:xfrm>
        </p:grpSpPr>
        <p:sp>
          <p:nvSpPr>
            <p:cNvPr id="12" name="Freeform 12"/>
            <p:cNvSpPr/>
            <p:nvPr/>
          </p:nvSpPr>
          <p:spPr>
            <a:xfrm>
              <a:off x="0" y="0"/>
              <a:ext cx="2086059" cy="1426600"/>
            </a:xfrm>
            <a:custGeom>
              <a:avLst/>
              <a:gdLst/>
              <a:ahLst/>
              <a:cxnLst/>
              <a:rect l="l" t="t" r="r" b="b"/>
              <a:pathLst>
                <a:path w="2086059" h="1426600">
                  <a:moveTo>
                    <a:pt x="49850" y="0"/>
                  </a:moveTo>
                  <a:lnTo>
                    <a:pt x="2036209" y="0"/>
                  </a:lnTo>
                  <a:cubicBezTo>
                    <a:pt x="2049430" y="0"/>
                    <a:pt x="2062109" y="5252"/>
                    <a:pt x="2071458" y="14601"/>
                  </a:cubicBezTo>
                  <a:cubicBezTo>
                    <a:pt x="2080807" y="23949"/>
                    <a:pt x="2086059" y="36629"/>
                    <a:pt x="2086059" y="49850"/>
                  </a:cubicBezTo>
                  <a:lnTo>
                    <a:pt x="2086059" y="1376750"/>
                  </a:lnTo>
                  <a:cubicBezTo>
                    <a:pt x="2086059" y="1404282"/>
                    <a:pt x="2063740" y="1426600"/>
                    <a:pt x="2036209" y="1426600"/>
                  </a:cubicBezTo>
                  <a:lnTo>
                    <a:pt x="49850" y="1426600"/>
                  </a:lnTo>
                  <a:cubicBezTo>
                    <a:pt x="22319" y="1426600"/>
                    <a:pt x="0" y="1404282"/>
                    <a:pt x="0" y="1376750"/>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13" name="TextBox 13"/>
            <p:cNvSpPr txBox="1"/>
            <p:nvPr/>
          </p:nvSpPr>
          <p:spPr>
            <a:xfrm>
              <a:off x="0" y="-38100"/>
              <a:ext cx="2086059" cy="1464700"/>
            </a:xfrm>
            <a:prstGeom prst="rect">
              <a:avLst/>
            </a:prstGeom>
          </p:spPr>
          <p:txBody>
            <a:bodyPr lIns="50800" tIns="50800" rIns="50800" bIns="50800" rtlCol="0" anchor="ctr"/>
            <a:lstStyle/>
            <a:p>
              <a:pPr algn="ctr">
                <a:lnSpc>
                  <a:spcPts val="1630"/>
                </a:lnSpc>
              </a:pPr>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9635" y="190500"/>
            <a:ext cx="25908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972800" y="2933700"/>
            <a:ext cx="4852380" cy="2611812"/>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6" name="TextBox 6"/>
          <p:cNvSpPr txBox="1"/>
          <p:nvPr/>
        </p:nvSpPr>
        <p:spPr>
          <a:xfrm>
            <a:off x="1348740" y="1887580"/>
            <a:ext cx="7462775" cy="5160518"/>
          </a:xfrm>
          <a:prstGeom prst="rect">
            <a:avLst/>
          </a:prstGeom>
        </p:spPr>
        <p:txBody>
          <a:bodyPr lIns="0" tIns="0" rIns="0" bIns="0" rtlCol="0" anchor="t">
            <a:spAutoFit/>
          </a:bodyPr>
          <a:lstStyle/>
          <a:p>
            <a:pPr algn="l">
              <a:lnSpc>
                <a:spcPts val="5148"/>
              </a:lnSpc>
            </a:pPr>
            <a:r>
              <a:rPr lang="en-US" sz="2600" spc="23">
                <a:solidFill>
                  <a:srgbClr val="000000"/>
                </a:solidFill>
                <a:latin typeface="Arial Bold"/>
              </a:rPr>
              <a:t>SAMPLE 7:</a:t>
            </a:r>
          </a:p>
          <a:p>
            <a:pPr algn="l">
              <a:lnSpc>
                <a:spcPts val="3224"/>
              </a:lnSpc>
            </a:pPr>
            <a:r>
              <a:rPr lang="en-US" sz="2600" spc="23">
                <a:solidFill>
                  <a:srgbClr val="000000"/>
                </a:solidFill>
                <a:latin typeface="Arial"/>
              </a:rPr>
              <a:t>Help us the HSE know the latest drug trends and harm reduction needs!</a:t>
            </a:r>
          </a:p>
          <a:p>
            <a:pPr algn="l">
              <a:lnSpc>
                <a:spcPts val="3224"/>
              </a:lnSpc>
            </a:pPr>
            <a:r>
              <a:rPr lang="en-US" sz="2600" spc="23">
                <a:solidFill>
                  <a:srgbClr val="000000"/>
                </a:solidFill>
                <a:latin typeface="Arial"/>
              </a:rPr>
              <a:t>Anonymously share your experiences in the European Web Survey on Drugs to help capture the most up to date situation in Ireland. </a:t>
            </a:r>
          </a:p>
          <a:p>
            <a:pPr algn="l">
              <a:lnSpc>
                <a:spcPts val="3224"/>
              </a:lnSpc>
            </a:pPr>
            <a:r>
              <a:rPr lang="en-US" sz="2600" spc="23">
                <a:solidFill>
                  <a:srgbClr val="000000"/>
                </a:solidFill>
                <a:latin typeface="Arial"/>
              </a:rPr>
              <a:t>#IrishDrugTrends #EWSD24</a:t>
            </a:r>
          </a:p>
          <a:p>
            <a:pPr algn="l">
              <a:lnSpc>
                <a:spcPts val="3224"/>
              </a:lnSpc>
            </a:pPr>
            <a:endParaRPr lang="en-US" sz="2600" spc="23">
              <a:solidFill>
                <a:srgbClr val="000000"/>
              </a:solidFill>
              <a:latin typeface="Arial"/>
            </a:endParaRPr>
          </a:p>
          <a:p>
            <a:pPr algn="l">
              <a:lnSpc>
                <a:spcPts val="3224"/>
              </a:lnSpc>
            </a:pPr>
            <a:r>
              <a:rPr lang="en-US" sz="2600" spc="23">
                <a:solidFill>
                  <a:srgbClr val="000000"/>
                </a:solidFill>
                <a:latin typeface="Arial"/>
              </a:rPr>
              <a:t>https://www.drugs.ie/features/feature/european_web_survey_on_drugs_2024 </a:t>
            </a:r>
          </a:p>
          <a:p>
            <a:pPr algn="l">
              <a:lnSpc>
                <a:spcPts val="3224"/>
              </a:lnSpc>
            </a:pPr>
            <a:endParaRPr lang="en-US" sz="2600" spc="23">
              <a:solidFill>
                <a:srgbClr val="000000"/>
              </a:solidFill>
              <a:latin typeface="Arial"/>
            </a:endParaRPr>
          </a:p>
          <a:p>
            <a:pPr marL="470535" lvl="1" indent="-235268" algn="l">
              <a:lnSpc>
                <a:spcPts val="3224"/>
              </a:lnSpc>
            </a:pPr>
            <a:endParaRPr lang="en-US" sz="2600" spc="23">
              <a:solidFill>
                <a:srgbClr val="000000"/>
              </a:solidFill>
              <a:latin typeface="Arial"/>
            </a:endParaRPr>
          </a:p>
        </p:txBody>
      </p:sp>
      <p:sp>
        <p:nvSpPr>
          <p:cNvPr id="10" name="TextBox 10"/>
          <p:cNvSpPr txBox="1"/>
          <p:nvPr/>
        </p:nvSpPr>
        <p:spPr>
          <a:xfrm>
            <a:off x="11584261" y="3105704"/>
            <a:ext cx="4257467" cy="2599906"/>
          </a:xfrm>
          <a:prstGeom prst="rect">
            <a:avLst/>
          </a:prstGeom>
        </p:spPr>
        <p:txBody>
          <a:bodyPr lIns="0" tIns="0" rIns="0" bIns="0" rtlCol="0" anchor="t">
            <a:spAutoFit/>
          </a:bodyPr>
          <a:lstStyle/>
          <a:p>
            <a:pPr algn="l">
              <a:lnSpc>
                <a:spcPts val="5054"/>
              </a:lnSpc>
            </a:pPr>
            <a:r>
              <a:rPr lang="en-US" sz="3369" spc="30" dirty="0">
                <a:latin typeface="Arial Bold"/>
              </a:rPr>
              <a:t>Our Hashtags:</a:t>
            </a:r>
          </a:p>
          <a:p>
            <a:pPr algn="l">
              <a:lnSpc>
                <a:spcPts val="1630"/>
              </a:lnSpc>
            </a:pPr>
            <a:endParaRPr lang="en-US" sz="3369" spc="30" dirty="0">
              <a:latin typeface="Arial Bold"/>
            </a:endParaRPr>
          </a:p>
          <a:p>
            <a:pPr algn="l">
              <a:lnSpc>
                <a:spcPts val="4684"/>
              </a:lnSpc>
            </a:pPr>
            <a:r>
              <a:rPr lang="en-US" sz="3369" spc="31" dirty="0">
                <a:latin typeface="Arial Bold"/>
              </a:rPr>
              <a:t>#EWSD24</a:t>
            </a:r>
          </a:p>
          <a:p>
            <a:pPr algn="l">
              <a:lnSpc>
                <a:spcPts val="4717"/>
              </a:lnSpc>
            </a:pPr>
            <a:r>
              <a:rPr lang="en-US" sz="3369" spc="31" dirty="0">
                <a:latin typeface="Arial Bold"/>
              </a:rPr>
              <a:t>#</a:t>
            </a:r>
            <a:r>
              <a:rPr lang="en-US" sz="3369" spc="31" dirty="0" err="1">
                <a:latin typeface="Arial Bold"/>
              </a:rPr>
              <a:t>IrishDrugTrends</a:t>
            </a:r>
            <a:endParaRPr lang="en-US" sz="3369" spc="31" dirty="0">
              <a:latin typeface="Arial Bold"/>
            </a:endParaRPr>
          </a:p>
          <a:p>
            <a:pPr marL="609885" lvl="1" indent="-304943" algn="l">
              <a:lnSpc>
                <a:spcPts val="3639"/>
              </a:lnSpc>
            </a:pPr>
            <a:endParaRPr lang="en-US" sz="3369" spc="31" dirty="0">
              <a:latin typeface="Arial Bold"/>
            </a:endParaRPr>
          </a:p>
        </p:txBody>
      </p:sp>
      <p:grpSp>
        <p:nvGrpSpPr>
          <p:cNvPr id="11" name="Group 11"/>
          <p:cNvGrpSpPr/>
          <p:nvPr/>
        </p:nvGrpSpPr>
        <p:grpSpPr>
          <a:xfrm>
            <a:off x="1028700" y="1860426"/>
            <a:ext cx="7920504" cy="5416623"/>
            <a:chOff x="0" y="0"/>
            <a:chExt cx="2086059" cy="1426600"/>
          </a:xfrm>
        </p:grpSpPr>
        <p:sp>
          <p:nvSpPr>
            <p:cNvPr id="12" name="Freeform 12"/>
            <p:cNvSpPr/>
            <p:nvPr/>
          </p:nvSpPr>
          <p:spPr>
            <a:xfrm>
              <a:off x="0" y="0"/>
              <a:ext cx="2086059" cy="1426600"/>
            </a:xfrm>
            <a:custGeom>
              <a:avLst/>
              <a:gdLst/>
              <a:ahLst/>
              <a:cxnLst/>
              <a:rect l="l" t="t" r="r" b="b"/>
              <a:pathLst>
                <a:path w="2086059" h="1426600">
                  <a:moveTo>
                    <a:pt x="49850" y="0"/>
                  </a:moveTo>
                  <a:lnTo>
                    <a:pt x="2036209" y="0"/>
                  </a:lnTo>
                  <a:cubicBezTo>
                    <a:pt x="2049430" y="0"/>
                    <a:pt x="2062109" y="5252"/>
                    <a:pt x="2071458" y="14601"/>
                  </a:cubicBezTo>
                  <a:cubicBezTo>
                    <a:pt x="2080807" y="23949"/>
                    <a:pt x="2086059" y="36629"/>
                    <a:pt x="2086059" y="49850"/>
                  </a:cubicBezTo>
                  <a:lnTo>
                    <a:pt x="2086059" y="1376750"/>
                  </a:lnTo>
                  <a:cubicBezTo>
                    <a:pt x="2086059" y="1404282"/>
                    <a:pt x="2063740" y="1426600"/>
                    <a:pt x="2036209" y="1426600"/>
                  </a:cubicBezTo>
                  <a:lnTo>
                    <a:pt x="49850" y="1426600"/>
                  </a:lnTo>
                  <a:cubicBezTo>
                    <a:pt x="22319" y="1426600"/>
                    <a:pt x="0" y="1404282"/>
                    <a:pt x="0" y="1376750"/>
                  </a:cubicBezTo>
                  <a:lnTo>
                    <a:pt x="0" y="49850"/>
                  </a:lnTo>
                  <a:cubicBezTo>
                    <a:pt x="0" y="22319"/>
                    <a:pt x="22319" y="0"/>
                    <a:pt x="49850" y="0"/>
                  </a:cubicBezTo>
                  <a:close/>
                </a:path>
              </a:pathLst>
            </a:custGeom>
            <a:solidFill>
              <a:srgbClr val="000000">
                <a:alpha val="0"/>
              </a:srgbClr>
            </a:solidFill>
            <a:ln w="38100" cap="rnd">
              <a:solidFill>
                <a:srgbClr val="595959"/>
              </a:solidFill>
              <a:prstDash val="solid"/>
              <a:round/>
            </a:ln>
          </p:spPr>
        </p:sp>
        <p:sp>
          <p:nvSpPr>
            <p:cNvPr id="13" name="TextBox 13"/>
            <p:cNvSpPr txBox="1"/>
            <p:nvPr/>
          </p:nvSpPr>
          <p:spPr>
            <a:xfrm>
              <a:off x="0" y="-38100"/>
              <a:ext cx="2086059" cy="1464700"/>
            </a:xfrm>
            <a:prstGeom prst="rect">
              <a:avLst/>
            </a:prstGeom>
          </p:spPr>
          <p:txBody>
            <a:bodyPr lIns="50800" tIns="50800" rIns="50800" bIns="50800" rtlCol="0" anchor="ctr"/>
            <a:lstStyle/>
            <a:p>
              <a:pPr algn="ctr">
                <a:lnSpc>
                  <a:spcPts val="163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6" name="TextBox 6"/>
          <p:cNvSpPr txBox="1"/>
          <p:nvPr/>
        </p:nvSpPr>
        <p:spPr>
          <a:xfrm>
            <a:off x="1348740" y="2755583"/>
            <a:ext cx="15590520" cy="3693319"/>
          </a:xfrm>
          <a:prstGeom prst="rect">
            <a:avLst/>
          </a:prstGeom>
        </p:spPr>
        <p:txBody>
          <a:bodyPr lIns="0" tIns="0" rIns="0" bIns="0" rtlCol="0" anchor="t">
            <a:spAutoFit/>
          </a:bodyPr>
          <a:lstStyle/>
          <a:p>
            <a:pPr algn="l">
              <a:lnSpc>
                <a:spcPts val="3639"/>
              </a:lnSpc>
            </a:pPr>
            <a:r>
              <a:rPr lang="en-US" sz="3369" spc="30" dirty="0">
                <a:solidFill>
                  <a:srgbClr val="000000"/>
                </a:solidFill>
                <a:latin typeface="Arial Bold"/>
              </a:rPr>
              <a:t>For further </a:t>
            </a:r>
            <a:r>
              <a:rPr lang="en-US" sz="3369" spc="30" dirty="0" smtClean="0">
                <a:solidFill>
                  <a:srgbClr val="000000"/>
                </a:solidFill>
                <a:latin typeface="Arial Bold"/>
              </a:rPr>
              <a:t>information on the research project </a:t>
            </a:r>
            <a:r>
              <a:rPr lang="en-US" sz="3369" spc="30" dirty="0">
                <a:solidFill>
                  <a:srgbClr val="000000"/>
                </a:solidFill>
                <a:latin typeface="Arial Bold"/>
              </a:rPr>
              <a:t>please contact </a:t>
            </a:r>
            <a:r>
              <a:rPr lang="en-US" sz="3369" spc="30" dirty="0" smtClean="0">
                <a:solidFill>
                  <a:srgbClr val="000000"/>
                </a:solidFill>
                <a:latin typeface="Arial Bold"/>
              </a:rPr>
              <a:t>Brian Galvin, The Health Research Board </a:t>
            </a:r>
          </a:p>
          <a:p>
            <a:pPr>
              <a:lnSpc>
                <a:spcPts val="3639"/>
              </a:lnSpc>
            </a:pPr>
            <a:r>
              <a:rPr lang="en-US" sz="3369" spc="30" dirty="0" smtClean="0">
                <a:solidFill>
                  <a:srgbClr val="000000"/>
                </a:solidFill>
                <a:latin typeface="Arial Bold"/>
              </a:rPr>
              <a:t>E: </a:t>
            </a:r>
            <a:r>
              <a:rPr lang="en-US" sz="3369" spc="30" dirty="0" smtClean="0">
                <a:solidFill>
                  <a:srgbClr val="000000"/>
                </a:solidFill>
                <a:latin typeface="Arial Bold"/>
                <a:hlinkClick r:id="rId3"/>
              </a:rPr>
              <a:t>bgalvin@hrb.ie</a:t>
            </a:r>
            <a:endParaRPr lang="en-US" sz="3369" spc="30" dirty="0" smtClean="0">
              <a:solidFill>
                <a:srgbClr val="000000"/>
              </a:solidFill>
              <a:latin typeface="Arial Bold"/>
            </a:endParaRPr>
          </a:p>
          <a:p>
            <a:pPr algn="l">
              <a:lnSpc>
                <a:spcPts val="3639"/>
              </a:lnSpc>
            </a:pPr>
            <a:endParaRPr lang="en-US" sz="3369" spc="30" dirty="0">
              <a:solidFill>
                <a:srgbClr val="000000"/>
              </a:solidFill>
              <a:latin typeface="Arial Bold"/>
            </a:endParaRPr>
          </a:p>
          <a:p>
            <a:pPr algn="l">
              <a:lnSpc>
                <a:spcPts val="3639"/>
              </a:lnSpc>
            </a:pPr>
            <a:endParaRPr lang="en-US" sz="3369" spc="30" dirty="0">
              <a:solidFill>
                <a:srgbClr val="000000"/>
              </a:solidFill>
              <a:latin typeface="Arial Bold"/>
            </a:endParaRPr>
          </a:p>
          <a:p>
            <a:pPr algn="l">
              <a:lnSpc>
                <a:spcPts val="3639"/>
              </a:lnSpc>
            </a:pPr>
            <a:endParaRPr lang="en-US" sz="3369" spc="30" dirty="0">
              <a:solidFill>
                <a:srgbClr val="000000"/>
              </a:solidFill>
              <a:latin typeface="Arial Bold"/>
            </a:endParaRPr>
          </a:p>
          <a:p>
            <a:pPr algn="l">
              <a:lnSpc>
                <a:spcPts val="3639"/>
              </a:lnSpc>
            </a:pPr>
            <a:endParaRPr lang="en-US" sz="3369" spc="30" dirty="0">
              <a:solidFill>
                <a:srgbClr val="000000"/>
              </a:solidFill>
              <a:latin typeface="Arial Bold"/>
            </a:endParaRPr>
          </a:p>
          <a:p>
            <a:pPr algn="l">
              <a:lnSpc>
                <a:spcPts val="3639"/>
              </a:lnSpc>
            </a:pPr>
            <a:r>
              <a:rPr lang="en-US" sz="3369" spc="31" dirty="0">
                <a:solidFill>
                  <a:srgbClr val="000000"/>
                </a:solidFill>
                <a:latin typeface="Arial Bold"/>
              </a:rPr>
              <a:t>Thank you very much for your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39070" y="3293403"/>
            <a:ext cx="2965622" cy="2057400"/>
          </a:xfrm>
          <a:custGeom>
            <a:avLst/>
            <a:gdLst/>
            <a:ahLst/>
            <a:cxnLst/>
            <a:rect l="l" t="t" r="r" b="b"/>
            <a:pathLst>
              <a:path w="2965622" h="2057400">
                <a:moveTo>
                  <a:pt x="0" y="0"/>
                </a:moveTo>
                <a:lnTo>
                  <a:pt x="2965622" y="0"/>
                </a:lnTo>
                <a:lnTo>
                  <a:pt x="2965622"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308568" y="2913468"/>
            <a:ext cx="2629284" cy="2645821"/>
          </a:xfrm>
          <a:custGeom>
            <a:avLst/>
            <a:gdLst/>
            <a:ahLst/>
            <a:cxnLst/>
            <a:rect l="l" t="t" r="r" b="b"/>
            <a:pathLst>
              <a:path w="2629284" h="2645821">
                <a:moveTo>
                  <a:pt x="0" y="0"/>
                </a:moveTo>
                <a:lnTo>
                  <a:pt x="2629284" y="0"/>
                </a:lnTo>
                <a:lnTo>
                  <a:pt x="2629284" y="2645821"/>
                </a:lnTo>
                <a:lnTo>
                  <a:pt x="0" y="26458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198889" y="6265203"/>
            <a:ext cx="5417433" cy="1391793"/>
          </a:xfrm>
          <a:prstGeom prst="rect">
            <a:avLst/>
          </a:prstGeom>
        </p:spPr>
        <p:txBody>
          <a:bodyPr lIns="0" tIns="0" rIns="0" bIns="0" rtlCol="0" anchor="t">
            <a:spAutoFit/>
          </a:bodyPr>
          <a:lstStyle/>
          <a:p>
            <a:pPr algn="ctr">
              <a:lnSpc>
                <a:spcPts val="3456"/>
              </a:lnSpc>
            </a:pPr>
            <a:r>
              <a:rPr lang="en-US" sz="3200" spc="29">
                <a:solidFill>
                  <a:srgbClr val="000000"/>
                </a:solidFill>
                <a:latin typeface="Arial Bold"/>
              </a:rPr>
              <a:t>Information on the EU Survey on Drugs 2024 &amp; who can take part</a:t>
            </a:r>
          </a:p>
        </p:txBody>
      </p:sp>
      <p:sp>
        <p:nvSpPr>
          <p:cNvPr id="5" name="TextBox 5"/>
          <p:cNvSpPr txBox="1"/>
          <p:nvPr/>
        </p:nvSpPr>
        <p:spPr>
          <a:xfrm>
            <a:off x="9907053" y="6282667"/>
            <a:ext cx="5432313" cy="953643"/>
          </a:xfrm>
          <a:prstGeom prst="rect">
            <a:avLst/>
          </a:prstGeom>
        </p:spPr>
        <p:txBody>
          <a:bodyPr lIns="0" tIns="0" rIns="0" bIns="0" rtlCol="0" anchor="t">
            <a:spAutoFit/>
          </a:bodyPr>
          <a:lstStyle/>
          <a:p>
            <a:pPr marL="0" lvl="0" indent="0" algn="ctr">
              <a:lnSpc>
                <a:spcPts val="3456"/>
              </a:lnSpc>
              <a:spcBef>
                <a:spcPct val="0"/>
              </a:spcBef>
            </a:pPr>
            <a:r>
              <a:rPr lang="en-US" sz="3200" u="none" strike="noStrike" spc="29">
                <a:solidFill>
                  <a:srgbClr val="000000"/>
                </a:solidFill>
                <a:latin typeface="Arial Bold"/>
              </a:rPr>
              <a:t>Sample social media messages and graphics</a:t>
            </a:r>
          </a:p>
        </p:txBody>
      </p:sp>
      <p:sp>
        <p:nvSpPr>
          <p:cNvPr id="6" name="TextBox 6"/>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In this toolkit....</a:t>
            </a:r>
          </a:p>
        </p:txBody>
      </p:sp>
      <p:grpSp>
        <p:nvGrpSpPr>
          <p:cNvPr id="7" name="Group 7"/>
          <p:cNvGrpSpPr/>
          <p:nvPr/>
        </p:nvGrpSpPr>
        <p:grpSpPr>
          <a:xfrm>
            <a:off x="-26316" y="8328929"/>
            <a:ext cx="18354492" cy="1958071"/>
            <a:chOff x="0" y="0"/>
            <a:chExt cx="24472656" cy="2610761"/>
          </a:xfrm>
        </p:grpSpPr>
        <p:sp>
          <p:nvSpPr>
            <p:cNvPr id="8" name="Freeform 8"/>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6"/>
              <a:stretch>
                <a:fillRect l="-458347" b="-594461"/>
              </a:stretch>
            </a:blipFill>
          </p:spPr>
        </p:sp>
        <p:sp>
          <p:nvSpPr>
            <p:cNvPr id="9" name="Freeform 9"/>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6"/>
              <a:stretch>
                <a:fillRect/>
              </a:stretch>
            </a:blipFill>
          </p:spPr>
        </p:sp>
        <p:sp>
          <p:nvSpPr>
            <p:cNvPr id="10" name="AutoShape 10"/>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European Web Survey on Drugs 2024</a:t>
            </a:r>
          </a:p>
        </p:txBody>
      </p:sp>
      <p:sp>
        <p:nvSpPr>
          <p:cNvPr id="3" name="TextBox 3"/>
          <p:cNvSpPr txBox="1"/>
          <p:nvPr/>
        </p:nvSpPr>
        <p:spPr>
          <a:xfrm>
            <a:off x="1348740" y="2025477"/>
            <a:ext cx="9395460" cy="5616922"/>
          </a:xfrm>
          <a:prstGeom prst="rect">
            <a:avLst/>
          </a:prstGeom>
        </p:spPr>
        <p:txBody>
          <a:bodyPr wrap="square" lIns="0" tIns="0" rIns="0" bIns="0" rtlCol="0" anchor="t">
            <a:spAutoFit/>
          </a:bodyPr>
          <a:lstStyle/>
          <a:p>
            <a:pPr algn="l">
              <a:lnSpc>
                <a:spcPts val="7776"/>
              </a:lnSpc>
            </a:pPr>
            <a:r>
              <a:rPr lang="en-US" sz="3200" spc="28" dirty="0">
                <a:solidFill>
                  <a:srgbClr val="000000"/>
                </a:solidFill>
                <a:latin typeface="Arial Bold Italics"/>
              </a:rPr>
              <a:t>Who uses drugs? How many, and why? </a:t>
            </a:r>
          </a:p>
          <a:p>
            <a:pPr algn="l">
              <a:lnSpc>
                <a:spcPts val="3968"/>
              </a:lnSpc>
            </a:pPr>
            <a:r>
              <a:rPr lang="en-US" sz="3200" spc="29" dirty="0">
                <a:solidFill>
                  <a:srgbClr val="000000"/>
                </a:solidFill>
                <a:latin typeface="Arial"/>
              </a:rPr>
              <a:t>These are some of the questions asked in the </a:t>
            </a:r>
            <a:r>
              <a:rPr lang="en-US" sz="3200" u="sng" spc="29" dirty="0">
                <a:solidFill>
                  <a:srgbClr val="0563C1"/>
                </a:solidFill>
                <a:latin typeface="Arial"/>
                <a:hlinkClick r:id="rId2" tooltip="https://ec.europa.eu/eusurvey/runner/EWSD2024-Ireland"/>
              </a:rPr>
              <a:t>European Web Survey on Drugs,</a:t>
            </a:r>
            <a:r>
              <a:rPr lang="en-US" sz="3200" spc="29" dirty="0">
                <a:solidFill>
                  <a:srgbClr val="000000"/>
                </a:solidFill>
                <a:latin typeface="Arial"/>
              </a:rPr>
              <a:t> launched in partnership by the HSE Drugs.ie, the Health Research Board (HRB) and the European Monitoring Centre for Drugs and Drug Addiction (EMCDDA) to find out about drug use trends across Europe.</a:t>
            </a:r>
          </a:p>
          <a:p>
            <a:pPr algn="l">
              <a:lnSpc>
                <a:spcPts val="3968"/>
              </a:lnSpc>
            </a:pPr>
            <a:endParaRPr lang="en-US" sz="3200" spc="29" dirty="0">
              <a:solidFill>
                <a:srgbClr val="000000"/>
              </a:solidFill>
              <a:latin typeface="Arial"/>
            </a:endParaRPr>
          </a:p>
          <a:p>
            <a:pPr marL="579120" lvl="1" indent="-289560" algn="l">
              <a:lnSpc>
                <a:spcPts val="3968"/>
              </a:lnSpc>
            </a:pPr>
            <a:endParaRPr lang="en-US" sz="3200" spc="29" dirty="0">
              <a:solidFill>
                <a:srgbClr val="000000"/>
              </a:solidFill>
              <a:latin typeface="Arial"/>
            </a:endParaRPr>
          </a:p>
        </p:txBody>
      </p:sp>
      <p:grpSp>
        <p:nvGrpSpPr>
          <p:cNvPr id="4" name="Group 4"/>
          <p:cNvGrpSpPr/>
          <p:nvPr/>
        </p:nvGrpSpPr>
        <p:grpSpPr>
          <a:xfrm>
            <a:off x="-26316" y="8328929"/>
            <a:ext cx="18354492" cy="1958071"/>
            <a:chOff x="0" y="0"/>
            <a:chExt cx="24472656" cy="2610761"/>
          </a:xfrm>
        </p:grpSpPr>
        <p:sp>
          <p:nvSpPr>
            <p:cNvPr id="5" name="Freeform 5"/>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3"/>
              <a:stretch>
                <a:fillRect l="-458347" b="-594461"/>
              </a:stretch>
            </a:blipFill>
          </p:spPr>
        </p:sp>
        <p:sp>
          <p:nvSpPr>
            <p:cNvPr id="6" name="Freeform 6"/>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3"/>
              <a:stretch>
                <a:fillRect/>
              </a:stretch>
            </a:blipFill>
          </p:spPr>
        </p:sp>
        <p:sp>
          <p:nvSpPr>
            <p:cNvPr id="7" name="AutoShape 7"/>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2039600" y="2731119"/>
            <a:ext cx="5078668" cy="4289964"/>
          </a:xfrm>
          <a:prstGeom prst="rect">
            <a:avLst/>
          </a:prstGeom>
        </p:spPr>
      </p:pic>
    </p:spTree>
    <p:extLst>
      <p:ext uri="{BB962C8B-B14F-4D97-AF65-F5344CB8AC3E}">
        <p14:creationId xmlns:p14="http://schemas.microsoft.com/office/powerpoint/2010/main" val="82745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European Web Survey on Drugs 2024</a:t>
            </a:r>
          </a:p>
        </p:txBody>
      </p:sp>
      <p:sp>
        <p:nvSpPr>
          <p:cNvPr id="3" name="TextBox 3"/>
          <p:cNvSpPr txBox="1"/>
          <p:nvPr/>
        </p:nvSpPr>
        <p:spPr>
          <a:xfrm>
            <a:off x="1348740" y="2025477"/>
            <a:ext cx="15590520" cy="6283771"/>
          </a:xfrm>
          <a:prstGeom prst="rect">
            <a:avLst/>
          </a:prstGeom>
        </p:spPr>
        <p:txBody>
          <a:bodyPr lIns="0" tIns="0" rIns="0" bIns="0" rtlCol="0" anchor="t">
            <a:spAutoFit/>
          </a:bodyPr>
          <a:lstStyle/>
          <a:p>
            <a:pPr algn="l">
              <a:lnSpc>
                <a:spcPts val="3968"/>
              </a:lnSpc>
            </a:pPr>
            <a:endParaRPr lang="en-US" sz="3200" spc="29" dirty="0">
              <a:solidFill>
                <a:srgbClr val="000000"/>
              </a:solidFill>
              <a:latin typeface="Arial"/>
            </a:endParaRPr>
          </a:p>
          <a:p>
            <a:pPr algn="l">
              <a:lnSpc>
                <a:spcPts val="3968"/>
              </a:lnSpc>
            </a:pPr>
            <a:r>
              <a:rPr lang="en-US" sz="3200" spc="29" dirty="0">
                <a:solidFill>
                  <a:srgbClr val="000000"/>
                </a:solidFill>
                <a:latin typeface="Arial"/>
              </a:rPr>
              <a:t>The</a:t>
            </a:r>
            <a:r>
              <a:rPr lang="en-US" sz="3200" spc="29" dirty="0">
                <a:solidFill>
                  <a:srgbClr val="000000"/>
                </a:solidFill>
                <a:latin typeface="Arial Bold"/>
              </a:rPr>
              <a:t> anonymous survey</a:t>
            </a:r>
            <a:r>
              <a:rPr lang="en-US" sz="3200" spc="29" dirty="0">
                <a:solidFill>
                  <a:srgbClr val="000000"/>
                </a:solidFill>
                <a:latin typeface="Arial"/>
              </a:rPr>
              <a:t> aims to engage with </a:t>
            </a:r>
            <a:r>
              <a:rPr lang="en-US" sz="3200" spc="29" dirty="0">
                <a:solidFill>
                  <a:srgbClr val="000000"/>
                </a:solidFill>
                <a:latin typeface="Arial Bold"/>
              </a:rPr>
              <a:t>people aged 18 and over </a:t>
            </a:r>
            <a:r>
              <a:rPr lang="en-US" sz="3200" spc="29" dirty="0">
                <a:solidFill>
                  <a:srgbClr val="000000"/>
                </a:solidFill>
                <a:latin typeface="Arial"/>
              </a:rPr>
              <a:t>and </a:t>
            </a:r>
            <a:r>
              <a:rPr lang="en-US" sz="3200" spc="29" dirty="0">
                <a:solidFill>
                  <a:srgbClr val="000000"/>
                </a:solidFill>
                <a:latin typeface="Arial Bold"/>
              </a:rPr>
              <a:t>asks about the types of drugs they use, why and how they use </a:t>
            </a:r>
            <a:r>
              <a:rPr lang="en-US" sz="3200" spc="29" dirty="0">
                <a:solidFill>
                  <a:srgbClr val="000000"/>
                </a:solidFill>
                <a:latin typeface="Arial"/>
              </a:rPr>
              <a:t>them. It will provide valuable insight into drug trends and the diverse groups of people who now use drugs in Ireland, including the use of newer drugs to the market.</a:t>
            </a:r>
          </a:p>
          <a:p>
            <a:pPr algn="l">
              <a:lnSpc>
                <a:spcPts val="3968"/>
              </a:lnSpc>
            </a:pPr>
            <a:endParaRPr lang="en-US" sz="3200" spc="29" dirty="0">
              <a:solidFill>
                <a:srgbClr val="000000"/>
              </a:solidFill>
              <a:latin typeface="Arial"/>
            </a:endParaRPr>
          </a:p>
          <a:p>
            <a:pPr>
              <a:lnSpc>
                <a:spcPts val="4178"/>
              </a:lnSpc>
            </a:pPr>
            <a:r>
              <a:rPr lang="en-US" sz="3200" spc="30" dirty="0">
                <a:solidFill>
                  <a:srgbClr val="000000"/>
                </a:solidFill>
                <a:latin typeface="Arial"/>
              </a:rPr>
              <a:t>The survey opens for Irish participation for a 6 week period starting </a:t>
            </a:r>
          </a:p>
          <a:p>
            <a:pPr>
              <a:lnSpc>
                <a:spcPts val="4178"/>
              </a:lnSpc>
            </a:pPr>
            <a:r>
              <a:rPr lang="en-US" sz="3200" spc="31" dirty="0">
                <a:solidFill>
                  <a:srgbClr val="000000"/>
                </a:solidFill>
                <a:latin typeface="Arial Bold"/>
              </a:rPr>
              <a:t>Wednesday, 22 May 2024</a:t>
            </a:r>
            <a:r>
              <a:rPr lang="en-US" sz="3200" spc="31" dirty="0">
                <a:solidFill>
                  <a:srgbClr val="000000"/>
                </a:solidFill>
                <a:latin typeface="Arial"/>
              </a:rPr>
              <a:t>. The final results will be used to inform EU and Irish reports as well as the development of harm reduction responses in Ireland. Coordinated by the EMCDDA, 36 countries will be taking part in this year’s survey to capture the most current landscape and to compare trends across regions.</a:t>
            </a:r>
          </a:p>
          <a:p>
            <a:pPr algn="l">
              <a:lnSpc>
                <a:spcPts val="3968"/>
              </a:lnSpc>
            </a:pPr>
            <a:endParaRPr lang="en-US" sz="3200" spc="29" dirty="0">
              <a:solidFill>
                <a:srgbClr val="000000"/>
              </a:solidFill>
              <a:latin typeface="Arial"/>
            </a:endParaRPr>
          </a:p>
        </p:txBody>
      </p:sp>
      <p:grpSp>
        <p:nvGrpSpPr>
          <p:cNvPr id="4" name="Group 4"/>
          <p:cNvGrpSpPr/>
          <p:nvPr/>
        </p:nvGrpSpPr>
        <p:grpSpPr>
          <a:xfrm>
            <a:off x="-26316" y="8328929"/>
            <a:ext cx="18354492" cy="1958071"/>
            <a:chOff x="0" y="0"/>
            <a:chExt cx="24472656" cy="2610761"/>
          </a:xfrm>
        </p:grpSpPr>
        <p:sp>
          <p:nvSpPr>
            <p:cNvPr id="5" name="Freeform 5"/>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2"/>
              <a:stretch>
                <a:fillRect l="-458347" b="-594461"/>
              </a:stretch>
            </a:blipFill>
          </p:spPr>
        </p:sp>
        <p:sp>
          <p:nvSpPr>
            <p:cNvPr id="6" name="Freeform 6"/>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2"/>
              <a:stretch>
                <a:fillRect/>
              </a:stretch>
            </a:blipFill>
          </p:spPr>
        </p:sp>
        <p:sp>
          <p:nvSpPr>
            <p:cNvPr id="7" name="AutoShape 7"/>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020800" y="5753100"/>
            <a:ext cx="3444297" cy="3143646"/>
          </a:xfrm>
          <a:prstGeom prst="rect">
            <a:avLst/>
          </a:prstGeom>
        </p:spPr>
      </p:pic>
      <p:sp>
        <p:nvSpPr>
          <p:cNvPr id="2" name="TextBox 2"/>
          <p:cNvSpPr txBox="1"/>
          <p:nvPr/>
        </p:nvSpPr>
        <p:spPr>
          <a:xfrm>
            <a:off x="1348740" y="1001030"/>
            <a:ext cx="15590520" cy="1967484"/>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What is this research about?</a:t>
            </a:r>
          </a:p>
          <a:p>
            <a:pPr algn="l">
              <a:lnSpc>
                <a:spcPts val="7128"/>
              </a:lnSpc>
            </a:pPr>
            <a:endParaRPr lang="en-US" sz="6600" spc="-40">
              <a:solidFill>
                <a:srgbClr val="000000"/>
              </a:solidFill>
              <a:latin typeface="Arial Bold"/>
            </a:endParaRPr>
          </a:p>
        </p:txBody>
      </p:sp>
      <p:sp>
        <p:nvSpPr>
          <p:cNvPr id="3" name="TextBox 3"/>
          <p:cNvSpPr txBox="1"/>
          <p:nvPr/>
        </p:nvSpPr>
        <p:spPr>
          <a:xfrm>
            <a:off x="1348740" y="2707958"/>
            <a:ext cx="15590520" cy="3202330"/>
          </a:xfrm>
          <a:prstGeom prst="rect">
            <a:avLst/>
          </a:prstGeom>
        </p:spPr>
        <p:txBody>
          <a:bodyPr lIns="0" tIns="0" rIns="0" bIns="0" rtlCol="0" anchor="t">
            <a:spAutoFit/>
          </a:bodyPr>
          <a:lstStyle/>
          <a:p>
            <a:pPr algn="l">
              <a:lnSpc>
                <a:spcPts val="4178"/>
              </a:lnSpc>
            </a:pPr>
            <a:r>
              <a:rPr lang="en-US" sz="3369" spc="30" dirty="0">
                <a:solidFill>
                  <a:srgbClr val="000000"/>
                </a:solidFill>
                <a:latin typeface="Arial"/>
              </a:rPr>
              <a:t>The research will compare patterns of drug use across Europe, and will provide a greater understanding of how often people use different types of drugs, how they take them, the amounts they use, and the cost of drug use to you. </a:t>
            </a:r>
          </a:p>
          <a:p>
            <a:pPr algn="l">
              <a:lnSpc>
                <a:spcPts val="4178"/>
              </a:lnSpc>
            </a:pPr>
            <a:endParaRPr lang="en-US" sz="3369" spc="30" dirty="0">
              <a:solidFill>
                <a:srgbClr val="000000"/>
              </a:solidFill>
              <a:latin typeface="Arial"/>
            </a:endParaRPr>
          </a:p>
          <a:p>
            <a:pPr algn="l">
              <a:lnSpc>
                <a:spcPts val="4178"/>
              </a:lnSpc>
            </a:pPr>
            <a:r>
              <a:rPr lang="en-US" sz="3369" spc="31" dirty="0">
                <a:solidFill>
                  <a:srgbClr val="000000"/>
                </a:solidFill>
                <a:latin typeface="Arial"/>
              </a:rPr>
              <a:t>It is hoped that this information will be used to guide future policy and to help form harm reduction and treatment responses.</a:t>
            </a:r>
          </a:p>
        </p:txBody>
      </p:sp>
      <p:grpSp>
        <p:nvGrpSpPr>
          <p:cNvPr id="5" name="Group 5"/>
          <p:cNvGrpSpPr/>
          <p:nvPr/>
        </p:nvGrpSpPr>
        <p:grpSpPr>
          <a:xfrm>
            <a:off x="-26316" y="8328929"/>
            <a:ext cx="18354492" cy="1958071"/>
            <a:chOff x="0" y="0"/>
            <a:chExt cx="24472656" cy="2610761"/>
          </a:xfrm>
        </p:grpSpPr>
        <p:sp>
          <p:nvSpPr>
            <p:cNvPr id="6" name="Freeform 6"/>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3"/>
              <a:stretch>
                <a:fillRect l="-458347" b="-594461"/>
              </a:stretch>
            </a:blipFill>
          </p:spPr>
        </p:sp>
        <p:sp>
          <p:nvSpPr>
            <p:cNvPr id="7" name="Freeform 7"/>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3"/>
              <a:stretch>
                <a:fillRect/>
              </a:stretch>
            </a:blipFill>
          </p:spPr>
        </p:sp>
        <p:sp>
          <p:nvSpPr>
            <p:cNvPr id="8" name="AutoShape 8"/>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16086" y="6443182"/>
            <a:ext cx="2678878" cy="2062736"/>
          </a:xfrm>
          <a:custGeom>
            <a:avLst/>
            <a:gdLst/>
            <a:ahLst/>
            <a:cxnLst/>
            <a:rect l="l" t="t" r="r" b="b"/>
            <a:pathLst>
              <a:path w="2678878" h="2062736">
                <a:moveTo>
                  <a:pt x="0" y="0"/>
                </a:moveTo>
                <a:lnTo>
                  <a:pt x="2678878" y="0"/>
                </a:lnTo>
                <a:lnTo>
                  <a:pt x="2678878" y="2062736"/>
                </a:lnTo>
                <a:lnTo>
                  <a:pt x="0" y="20627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6316" y="8328929"/>
            <a:ext cx="18354492" cy="1958071"/>
            <a:chOff x="0" y="0"/>
            <a:chExt cx="24472656" cy="2610761"/>
          </a:xfrm>
        </p:grpSpPr>
        <p:sp>
          <p:nvSpPr>
            <p:cNvPr id="4" name="Freeform 4"/>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4"/>
              <a:stretch>
                <a:fillRect l="-458347" b="-594461"/>
              </a:stretch>
            </a:blipFill>
          </p:spPr>
        </p:sp>
        <p:sp>
          <p:nvSpPr>
            <p:cNvPr id="5" name="Freeform 5"/>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4"/>
              <a:stretch>
                <a:fillRect/>
              </a:stretch>
            </a:blipFill>
          </p:spPr>
        </p:sp>
        <p:sp>
          <p:nvSpPr>
            <p:cNvPr id="6" name="AutoShape 6"/>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7" name="TextBox 7"/>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Who can take part?</a:t>
            </a:r>
          </a:p>
        </p:txBody>
      </p:sp>
      <p:sp>
        <p:nvSpPr>
          <p:cNvPr id="8" name="TextBox 8"/>
          <p:cNvSpPr txBox="1"/>
          <p:nvPr/>
        </p:nvSpPr>
        <p:spPr>
          <a:xfrm>
            <a:off x="1348740" y="2498407"/>
            <a:ext cx="15590520" cy="3553289"/>
          </a:xfrm>
          <a:prstGeom prst="rect">
            <a:avLst/>
          </a:prstGeom>
        </p:spPr>
        <p:txBody>
          <a:bodyPr lIns="0" tIns="0" rIns="0" bIns="0" rtlCol="0" anchor="t">
            <a:spAutoFit/>
          </a:bodyPr>
          <a:lstStyle/>
          <a:p>
            <a:pPr algn="l">
              <a:lnSpc>
                <a:spcPts val="6301"/>
              </a:lnSpc>
            </a:pPr>
            <a:r>
              <a:rPr lang="en-US" sz="3369" spc="30">
                <a:solidFill>
                  <a:srgbClr val="000000"/>
                </a:solidFill>
                <a:latin typeface="Arial"/>
              </a:rPr>
              <a:t>People are invited to take part if:</a:t>
            </a:r>
            <a:r>
              <a:rPr lang="en-US" sz="3369" spc="30">
                <a:solidFill>
                  <a:srgbClr val="000000"/>
                </a:solidFill>
                <a:latin typeface="Arial Bold"/>
              </a:rPr>
              <a:t> </a:t>
            </a:r>
          </a:p>
          <a:p>
            <a:pPr marL="727582" lvl="1" indent="-363791" algn="l">
              <a:lnSpc>
                <a:spcPts val="4178"/>
              </a:lnSpc>
              <a:buFont typeface="Arial"/>
              <a:buChar char="•"/>
            </a:pPr>
            <a:r>
              <a:rPr lang="en-US" sz="3369" spc="30">
                <a:solidFill>
                  <a:srgbClr val="000000"/>
                </a:solidFill>
                <a:latin typeface="Arial"/>
              </a:rPr>
              <a:t>they are aged 18 or over, </a:t>
            </a:r>
          </a:p>
          <a:p>
            <a:pPr marL="727582" lvl="1" indent="-363791" algn="l">
              <a:lnSpc>
                <a:spcPts val="4178"/>
              </a:lnSpc>
              <a:buFont typeface="Arial"/>
              <a:buChar char="•"/>
            </a:pPr>
            <a:r>
              <a:rPr lang="en-US" sz="3369" spc="30">
                <a:solidFill>
                  <a:srgbClr val="000000"/>
                </a:solidFill>
                <a:latin typeface="Arial"/>
              </a:rPr>
              <a:t>live in Ireland, </a:t>
            </a:r>
          </a:p>
          <a:p>
            <a:pPr marL="727582" lvl="1" indent="-363791" algn="l">
              <a:lnSpc>
                <a:spcPts val="4178"/>
              </a:lnSpc>
              <a:buFont typeface="Arial"/>
              <a:buChar char="•"/>
            </a:pPr>
            <a:r>
              <a:rPr lang="en-US" sz="3369" spc="31">
                <a:solidFill>
                  <a:srgbClr val="000000"/>
                </a:solidFill>
                <a:latin typeface="Arial"/>
              </a:rPr>
              <a:t>and have used drugs (cannabis, cocaine, ecstasy, ketamine, amphetamine, including methamphetamine and/or any new psychoactive substances ‘NPS’) at least once in the past 12 months.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8427" y="5655242"/>
            <a:ext cx="2949573" cy="3652722"/>
          </a:xfrm>
          <a:custGeom>
            <a:avLst/>
            <a:gdLst/>
            <a:ahLst/>
            <a:cxnLst/>
            <a:rect l="l" t="t" r="r" b="b"/>
            <a:pathLst>
              <a:path w="2949573" h="3652722">
                <a:moveTo>
                  <a:pt x="0" y="0"/>
                </a:moveTo>
                <a:lnTo>
                  <a:pt x="2949573" y="0"/>
                </a:lnTo>
                <a:lnTo>
                  <a:pt x="2949573" y="3652723"/>
                </a:lnTo>
                <a:lnTo>
                  <a:pt x="0" y="365272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48740" y="2707958"/>
            <a:ext cx="12499687" cy="4793005"/>
          </a:xfrm>
          <a:prstGeom prst="rect">
            <a:avLst/>
          </a:prstGeom>
        </p:spPr>
        <p:txBody>
          <a:bodyPr lIns="0" tIns="0" rIns="0" bIns="0" rtlCol="0" anchor="t">
            <a:spAutoFit/>
          </a:bodyPr>
          <a:lstStyle/>
          <a:p>
            <a:pPr algn="l">
              <a:lnSpc>
                <a:spcPts val="4178"/>
              </a:lnSpc>
            </a:pPr>
            <a:r>
              <a:rPr lang="en-US" sz="3369" spc="30">
                <a:solidFill>
                  <a:srgbClr val="000000"/>
                </a:solidFill>
                <a:latin typeface="Arial"/>
              </a:rPr>
              <a:t>In addition to the standard questions which will be asked across European countries, there will be a specific section for people who live in Ireland. </a:t>
            </a:r>
          </a:p>
          <a:p>
            <a:pPr algn="l">
              <a:lnSpc>
                <a:spcPts val="8424"/>
              </a:lnSpc>
            </a:pPr>
            <a:r>
              <a:rPr lang="en-US" sz="3369" spc="31">
                <a:solidFill>
                  <a:srgbClr val="000000"/>
                </a:solidFill>
                <a:latin typeface="Arial"/>
              </a:rPr>
              <a:t>The focus of the Irish sections will be on:</a:t>
            </a:r>
          </a:p>
          <a:p>
            <a:pPr marL="609885" lvl="1" indent="-304943" algn="l">
              <a:lnSpc>
                <a:spcPts val="4178"/>
              </a:lnSpc>
              <a:buFont typeface="Arial"/>
              <a:buChar char="•"/>
            </a:pPr>
            <a:r>
              <a:rPr lang="en-US" sz="3369" spc="31">
                <a:solidFill>
                  <a:srgbClr val="000000"/>
                </a:solidFill>
                <a:latin typeface="Arial"/>
              </a:rPr>
              <a:t>Drug information and support needs</a:t>
            </a:r>
          </a:p>
          <a:p>
            <a:pPr marL="609885" lvl="1" indent="-304943" algn="l">
              <a:lnSpc>
                <a:spcPts val="4178"/>
              </a:lnSpc>
              <a:buFont typeface="Arial"/>
              <a:buChar char="•"/>
            </a:pPr>
            <a:r>
              <a:rPr lang="en-US" sz="3369" spc="31">
                <a:solidFill>
                  <a:srgbClr val="000000"/>
                </a:solidFill>
                <a:latin typeface="Arial"/>
              </a:rPr>
              <a:t>Harm reduction practices</a:t>
            </a:r>
          </a:p>
          <a:p>
            <a:pPr marL="609885" lvl="1" indent="-304943" algn="l">
              <a:lnSpc>
                <a:spcPts val="4178"/>
              </a:lnSpc>
              <a:buFont typeface="Arial"/>
              <a:buChar char="•"/>
            </a:pPr>
            <a:r>
              <a:rPr lang="en-US" sz="3369" spc="31">
                <a:solidFill>
                  <a:srgbClr val="000000"/>
                </a:solidFill>
                <a:latin typeface="Arial"/>
              </a:rPr>
              <a:t>Drug use in nightlife and the HSE Safer Nightlife Programme</a:t>
            </a:r>
          </a:p>
          <a:p>
            <a:pPr marL="609885" lvl="1" indent="-304943" algn="l">
              <a:lnSpc>
                <a:spcPts val="4178"/>
              </a:lnSpc>
              <a:buFont typeface="Arial"/>
              <a:buChar char="•"/>
            </a:pPr>
            <a:r>
              <a:rPr lang="en-US" sz="3369" spc="31">
                <a:solidFill>
                  <a:srgbClr val="000000"/>
                </a:solidFill>
                <a:latin typeface="Arial"/>
              </a:rPr>
              <a:t>HHC</a:t>
            </a:r>
          </a:p>
        </p:txBody>
      </p:sp>
      <p:grpSp>
        <p:nvGrpSpPr>
          <p:cNvPr id="4" name="Group 4"/>
          <p:cNvGrpSpPr/>
          <p:nvPr/>
        </p:nvGrpSpPr>
        <p:grpSpPr>
          <a:xfrm>
            <a:off x="-26316" y="8328929"/>
            <a:ext cx="18354492" cy="1958071"/>
            <a:chOff x="0" y="0"/>
            <a:chExt cx="24472656" cy="2610761"/>
          </a:xfrm>
        </p:grpSpPr>
        <p:sp>
          <p:nvSpPr>
            <p:cNvPr id="5" name="Freeform 5"/>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4"/>
              <a:stretch>
                <a:fillRect l="-458347" b="-594461"/>
              </a:stretch>
            </a:blipFill>
          </p:spPr>
        </p:sp>
        <p:sp>
          <p:nvSpPr>
            <p:cNvPr id="6" name="Freeform 6"/>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4"/>
              <a:stretch>
                <a:fillRect/>
              </a:stretch>
            </a:blipFill>
          </p:spPr>
        </p:sp>
        <p:sp>
          <p:nvSpPr>
            <p:cNvPr id="7" name="AutoShape 7"/>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8" name="TextBox 8"/>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Irish modules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24584" y="5713584"/>
            <a:ext cx="2414676" cy="2815949"/>
          </a:xfrm>
          <a:custGeom>
            <a:avLst/>
            <a:gdLst/>
            <a:ahLst/>
            <a:cxnLst/>
            <a:rect l="l" t="t" r="r" b="b"/>
            <a:pathLst>
              <a:path w="2414676" h="2815949">
                <a:moveTo>
                  <a:pt x="0" y="0"/>
                </a:moveTo>
                <a:lnTo>
                  <a:pt x="2414676" y="0"/>
                </a:lnTo>
                <a:lnTo>
                  <a:pt x="2414676" y="2815949"/>
                </a:lnTo>
                <a:lnTo>
                  <a:pt x="0" y="28159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6316" y="8328929"/>
            <a:ext cx="18354492" cy="1958071"/>
            <a:chOff x="0" y="0"/>
            <a:chExt cx="24472656" cy="2610761"/>
          </a:xfrm>
        </p:grpSpPr>
        <p:sp>
          <p:nvSpPr>
            <p:cNvPr id="4" name="Freeform 4"/>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4"/>
              <a:stretch>
                <a:fillRect l="-458347" b="-594461"/>
              </a:stretch>
            </a:blipFill>
          </p:spPr>
        </p:sp>
        <p:sp>
          <p:nvSpPr>
            <p:cNvPr id="5" name="Freeform 5"/>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4"/>
              <a:stretch>
                <a:fillRect/>
              </a:stretch>
            </a:blipFill>
          </p:spPr>
        </p:sp>
        <p:sp>
          <p:nvSpPr>
            <p:cNvPr id="6" name="AutoShape 6"/>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7" name="TextBox 7"/>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What will happen to the information?</a:t>
            </a:r>
          </a:p>
        </p:txBody>
      </p:sp>
      <p:sp>
        <p:nvSpPr>
          <p:cNvPr id="8" name="TextBox 8"/>
          <p:cNvSpPr txBox="1"/>
          <p:nvPr/>
        </p:nvSpPr>
        <p:spPr>
          <a:xfrm>
            <a:off x="1348740" y="2707958"/>
            <a:ext cx="15590520" cy="3573805"/>
          </a:xfrm>
          <a:prstGeom prst="rect">
            <a:avLst/>
          </a:prstGeom>
        </p:spPr>
        <p:txBody>
          <a:bodyPr lIns="0" tIns="0" rIns="0" bIns="0" rtlCol="0" anchor="t">
            <a:spAutoFit/>
          </a:bodyPr>
          <a:lstStyle/>
          <a:p>
            <a:pPr algn="l">
              <a:lnSpc>
                <a:spcPts val="4178"/>
              </a:lnSpc>
            </a:pPr>
            <a:r>
              <a:rPr lang="en-US" sz="3369" spc="30">
                <a:solidFill>
                  <a:srgbClr val="000000"/>
                </a:solidFill>
                <a:latin typeface="Arial"/>
              </a:rPr>
              <a:t>Any information that is provided will be anonymous. People will </a:t>
            </a:r>
            <a:r>
              <a:rPr lang="en-US" sz="3369" spc="30">
                <a:solidFill>
                  <a:srgbClr val="000000"/>
                </a:solidFill>
                <a:latin typeface="Arial Bold"/>
              </a:rPr>
              <a:t>not be asked to provide any personal information</a:t>
            </a:r>
            <a:r>
              <a:rPr lang="en-US" sz="3369" spc="30">
                <a:solidFill>
                  <a:srgbClr val="000000"/>
                </a:solidFill>
                <a:latin typeface="Arial"/>
              </a:rPr>
              <a:t> </a:t>
            </a:r>
            <a:r>
              <a:rPr lang="en-US" sz="3369" spc="30">
                <a:solidFill>
                  <a:srgbClr val="000000"/>
                </a:solidFill>
                <a:latin typeface="Arial Bold"/>
              </a:rPr>
              <a:t>that identifies who they are </a:t>
            </a:r>
            <a:r>
              <a:rPr lang="en-US" sz="3369" spc="30">
                <a:solidFill>
                  <a:srgbClr val="000000"/>
                </a:solidFill>
                <a:latin typeface="Arial"/>
              </a:rPr>
              <a:t>although there are a few broad questions about general situation (age, sex, and county where people currently live). </a:t>
            </a:r>
          </a:p>
          <a:p>
            <a:pPr algn="l">
              <a:lnSpc>
                <a:spcPts val="2938"/>
              </a:lnSpc>
            </a:pPr>
            <a:endParaRPr lang="en-US" sz="3369" spc="30">
              <a:solidFill>
                <a:srgbClr val="000000"/>
              </a:solidFill>
              <a:latin typeface="Arial"/>
            </a:endParaRPr>
          </a:p>
          <a:p>
            <a:pPr algn="l">
              <a:lnSpc>
                <a:spcPts val="4178"/>
              </a:lnSpc>
            </a:pPr>
            <a:r>
              <a:rPr lang="en-US" sz="3369" spc="30">
                <a:solidFill>
                  <a:srgbClr val="000000"/>
                </a:solidFill>
                <a:latin typeface="Arial"/>
              </a:rPr>
              <a:t>IP addresses will not be saved during any part of this survey. The survey </a:t>
            </a:r>
          </a:p>
          <a:p>
            <a:pPr algn="l">
              <a:lnSpc>
                <a:spcPts val="4178"/>
              </a:lnSpc>
            </a:pPr>
            <a:r>
              <a:rPr lang="en-US" sz="3369" spc="31">
                <a:solidFill>
                  <a:srgbClr val="000000"/>
                </a:solidFill>
                <a:latin typeface="Arial"/>
              </a:rPr>
              <a:t>is being hosted by EU Survey who are fully GDPR compliant.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3124966" y="4113935"/>
            <a:ext cx="4357260" cy="3855802"/>
          </a:xfrm>
          <a:custGeom>
            <a:avLst/>
            <a:gdLst/>
            <a:ahLst/>
            <a:cxnLst/>
            <a:rect l="l" t="t" r="r" b="b"/>
            <a:pathLst>
              <a:path w="5527855" h="5527855">
                <a:moveTo>
                  <a:pt x="0" y="0"/>
                </a:moveTo>
                <a:lnTo>
                  <a:pt x="5527854" y="0"/>
                </a:lnTo>
                <a:lnTo>
                  <a:pt x="5527854" y="5527855"/>
                </a:lnTo>
                <a:lnTo>
                  <a:pt x="0" y="5527855"/>
                </a:lnTo>
                <a:lnTo>
                  <a:pt x="0" y="0"/>
                </a:lnTo>
                <a:close/>
              </a:path>
            </a:pathLst>
          </a:custGeom>
          <a:blipFill>
            <a:blip r:embed="rId2"/>
            <a:stretch>
              <a:fillRect/>
            </a:stretch>
          </a:blipFill>
          <a:effectLst>
            <a:outerShdw blurRad="50800" dist="38100" dir="2700000" algn="tl" rotWithShape="0">
              <a:prstClr val="black">
                <a:alpha val="40000"/>
              </a:prstClr>
            </a:outerShdw>
          </a:effectLst>
        </p:spPr>
      </p:sp>
      <p:grpSp>
        <p:nvGrpSpPr>
          <p:cNvPr id="2" name="Group 2"/>
          <p:cNvGrpSpPr/>
          <p:nvPr/>
        </p:nvGrpSpPr>
        <p:grpSpPr>
          <a:xfrm>
            <a:off x="-26316" y="8328929"/>
            <a:ext cx="18354492" cy="1958071"/>
            <a:chOff x="0" y="0"/>
            <a:chExt cx="24472656" cy="2610761"/>
          </a:xfrm>
        </p:grpSpPr>
        <p:sp>
          <p:nvSpPr>
            <p:cNvPr id="3" name="Freeform 3"/>
            <p:cNvSpPr/>
            <p:nvPr/>
          </p:nvSpPr>
          <p:spPr>
            <a:xfrm>
              <a:off x="10583024" y="85725"/>
              <a:ext cx="13854544" cy="2525036"/>
            </a:xfrm>
            <a:custGeom>
              <a:avLst/>
              <a:gdLst/>
              <a:ahLst/>
              <a:cxnLst/>
              <a:rect l="l" t="t" r="r" b="b"/>
              <a:pathLst>
                <a:path w="13854544" h="2525036">
                  <a:moveTo>
                    <a:pt x="0" y="0"/>
                  </a:moveTo>
                  <a:lnTo>
                    <a:pt x="13854544" y="0"/>
                  </a:lnTo>
                  <a:lnTo>
                    <a:pt x="13854544" y="2525036"/>
                  </a:lnTo>
                  <a:lnTo>
                    <a:pt x="0" y="2525036"/>
                  </a:lnTo>
                  <a:lnTo>
                    <a:pt x="0" y="0"/>
                  </a:lnTo>
                  <a:close/>
                </a:path>
              </a:pathLst>
            </a:custGeom>
            <a:blipFill>
              <a:blip r:embed="rId3"/>
              <a:stretch>
                <a:fillRect l="-458347" b="-594461"/>
              </a:stretch>
            </a:blipFill>
          </p:spPr>
        </p:sp>
        <p:sp>
          <p:nvSpPr>
            <p:cNvPr id="4" name="Freeform 4"/>
            <p:cNvSpPr/>
            <p:nvPr/>
          </p:nvSpPr>
          <p:spPr>
            <a:xfrm>
              <a:off x="35088" y="85725"/>
              <a:ext cx="11139054" cy="2525036"/>
            </a:xfrm>
            <a:custGeom>
              <a:avLst/>
              <a:gdLst/>
              <a:ahLst/>
              <a:cxnLst/>
              <a:rect l="l" t="t" r="r" b="b"/>
              <a:pathLst>
                <a:path w="11139054" h="2525036">
                  <a:moveTo>
                    <a:pt x="0" y="0"/>
                  </a:moveTo>
                  <a:lnTo>
                    <a:pt x="11139054" y="0"/>
                  </a:lnTo>
                  <a:lnTo>
                    <a:pt x="11139054" y="2525036"/>
                  </a:lnTo>
                  <a:lnTo>
                    <a:pt x="0" y="2525036"/>
                  </a:lnTo>
                  <a:lnTo>
                    <a:pt x="0" y="0"/>
                  </a:lnTo>
                  <a:close/>
                </a:path>
              </a:pathLst>
            </a:custGeom>
            <a:blipFill>
              <a:blip r:embed="rId3"/>
              <a:stretch>
                <a:fillRect/>
              </a:stretch>
            </a:blipFill>
          </p:spPr>
        </p:sp>
        <p:sp>
          <p:nvSpPr>
            <p:cNvPr id="5" name="AutoShape 5"/>
            <p:cNvSpPr/>
            <p:nvPr/>
          </p:nvSpPr>
          <p:spPr>
            <a:xfrm rot="9812">
              <a:off x="113" y="34925"/>
              <a:ext cx="24472430" cy="0"/>
            </a:xfrm>
            <a:prstGeom prst="line">
              <a:avLst/>
            </a:prstGeom>
            <a:ln w="114300" cap="rnd">
              <a:solidFill>
                <a:srgbClr val="000000"/>
              </a:solidFill>
              <a:prstDash val="solid"/>
              <a:headEnd type="none" w="sm" len="sm"/>
              <a:tailEnd type="none" w="sm" len="sm"/>
            </a:ln>
          </p:spPr>
        </p:sp>
      </p:grpSp>
      <p:sp>
        <p:nvSpPr>
          <p:cNvPr id="8" name="TextBox 8"/>
          <p:cNvSpPr txBox="1"/>
          <p:nvPr/>
        </p:nvSpPr>
        <p:spPr>
          <a:xfrm>
            <a:off x="1348740" y="981980"/>
            <a:ext cx="15590520" cy="1062609"/>
          </a:xfrm>
          <a:prstGeom prst="rect">
            <a:avLst/>
          </a:prstGeom>
        </p:spPr>
        <p:txBody>
          <a:bodyPr lIns="0" tIns="0" rIns="0" bIns="0" rtlCol="0" anchor="t">
            <a:spAutoFit/>
          </a:bodyPr>
          <a:lstStyle/>
          <a:p>
            <a:pPr algn="l">
              <a:lnSpc>
                <a:spcPts val="7128"/>
              </a:lnSpc>
            </a:pPr>
            <a:r>
              <a:rPr lang="en-US" sz="6600" spc="-40">
                <a:solidFill>
                  <a:srgbClr val="000000"/>
                </a:solidFill>
                <a:latin typeface="Arial Bold"/>
              </a:rPr>
              <a:t>Social Media</a:t>
            </a:r>
          </a:p>
        </p:txBody>
      </p:sp>
      <p:sp>
        <p:nvSpPr>
          <p:cNvPr id="9" name="TextBox 9"/>
          <p:cNvSpPr txBox="1"/>
          <p:nvPr/>
        </p:nvSpPr>
        <p:spPr>
          <a:xfrm>
            <a:off x="1348740" y="2456485"/>
            <a:ext cx="7261860" cy="3770263"/>
          </a:xfrm>
          <a:prstGeom prst="rect">
            <a:avLst/>
          </a:prstGeom>
        </p:spPr>
        <p:txBody>
          <a:bodyPr wrap="square" lIns="0" tIns="0" rIns="0" bIns="0" rtlCol="0" anchor="t">
            <a:spAutoFit/>
          </a:bodyPr>
          <a:lstStyle/>
          <a:p>
            <a:pPr algn="l">
              <a:lnSpc>
                <a:spcPts val="4178"/>
              </a:lnSpc>
            </a:pPr>
            <a:r>
              <a:rPr lang="en-US" sz="2800" spc="30" dirty="0">
                <a:solidFill>
                  <a:srgbClr val="000000"/>
                </a:solidFill>
                <a:latin typeface="Arial"/>
              </a:rPr>
              <a:t>We would appreciate if you could share our promotional images and the link to the survey on your social media.</a:t>
            </a:r>
          </a:p>
          <a:p>
            <a:pPr algn="l">
              <a:lnSpc>
                <a:spcPts val="4178"/>
              </a:lnSpc>
            </a:pPr>
            <a:endParaRPr lang="en-US" sz="2800" spc="30" dirty="0">
              <a:solidFill>
                <a:srgbClr val="000000"/>
              </a:solidFill>
              <a:latin typeface="Arial"/>
            </a:endParaRPr>
          </a:p>
          <a:p>
            <a:pPr algn="l">
              <a:lnSpc>
                <a:spcPts val="4178"/>
              </a:lnSpc>
            </a:pPr>
            <a:r>
              <a:rPr lang="en-US" sz="2800" spc="31" dirty="0">
                <a:solidFill>
                  <a:srgbClr val="000000"/>
                </a:solidFill>
                <a:latin typeface="Arial"/>
              </a:rPr>
              <a:t>Some sample messages you </a:t>
            </a:r>
            <a:endParaRPr lang="en-US" sz="2800" spc="31" dirty="0" smtClean="0">
              <a:solidFill>
                <a:srgbClr val="000000"/>
              </a:solidFill>
              <a:latin typeface="Arial"/>
            </a:endParaRPr>
          </a:p>
          <a:p>
            <a:pPr algn="l">
              <a:lnSpc>
                <a:spcPts val="4178"/>
              </a:lnSpc>
            </a:pPr>
            <a:r>
              <a:rPr lang="en-US" sz="2800" spc="31" dirty="0" smtClean="0">
                <a:solidFill>
                  <a:srgbClr val="000000"/>
                </a:solidFill>
                <a:latin typeface="Arial"/>
              </a:rPr>
              <a:t>could </a:t>
            </a:r>
            <a:r>
              <a:rPr lang="en-US" sz="2800" spc="31" dirty="0">
                <a:solidFill>
                  <a:srgbClr val="000000"/>
                </a:solidFill>
                <a:latin typeface="Arial"/>
              </a:rPr>
              <a:t>use are included on the </a:t>
            </a:r>
            <a:endParaRPr lang="en-US" sz="2800" spc="31" dirty="0" smtClean="0">
              <a:solidFill>
                <a:srgbClr val="000000"/>
              </a:solidFill>
              <a:latin typeface="Arial"/>
            </a:endParaRPr>
          </a:p>
          <a:p>
            <a:pPr algn="l">
              <a:lnSpc>
                <a:spcPts val="4178"/>
              </a:lnSpc>
            </a:pPr>
            <a:r>
              <a:rPr lang="en-US" sz="2800" spc="31" dirty="0" smtClean="0">
                <a:solidFill>
                  <a:srgbClr val="000000"/>
                </a:solidFill>
                <a:latin typeface="Arial"/>
              </a:rPr>
              <a:t>following </a:t>
            </a:r>
            <a:r>
              <a:rPr lang="en-US" sz="2800" spc="31" dirty="0">
                <a:solidFill>
                  <a:srgbClr val="000000"/>
                </a:solidFill>
                <a:latin typeface="Arial"/>
              </a:rPr>
              <a:t>slides.</a:t>
            </a:r>
          </a:p>
        </p:txBody>
      </p:sp>
      <p:sp>
        <p:nvSpPr>
          <p:cNvPr id="6" name="Freeform 6"/>
          <p:cNvSpPr/>
          <p:nvPr/>
        </p:nvSpPr>
        <p:spPr>
          <a:xfrm>
            <a:off x="9015630" y="2566173"/>
            <a:ext cx="3833353" cy="3565461"/>
          </a:xfrm>
          <a:custGeom>
            <a:avLst/>
            <a:gdLst/>
            <a:ahLst/>
            <a:cxnLst/>
            <a:rect l="l" t="t" r="r" b="b"/>
            <a:pathLst>
              <a:path w="4857888" h="4857888">
                <a:moveTo>
                  <a:pt x="0" y="0"/>
                </a:moveTo>
                <a:lnTo>
                  <a:pt x="4857887" y="0"/>
                </a:lnTo>
                <a:lnTo>
                  <a:pt x="4857887" y="4857887"/>
                </a:lnTo>
                <a:lnTo>
                  <a:pt x="0" y="4857887"/>
                </a:lnTo>
                <a:lnTo>
                  <a:pt x="0" y="0"/>
                </a:lnTo>
                <a:close/>
              </a:path>
            </a:pathLst>
          </a:custGeom>
          <a:blipFill>
            <a:blip r:embed="rId4"/>
            <a:stretch>
              <a:fillRect/>
            </a:stretch>
          </a:blipFill>
          <a:effectLst>
            <a:outerShdw blurRad="50800" dist="38100" dir="2700000" algn="tl" rotWithShape="0">
              <a:prstClr val="black">
                <a:alpha val="40000"/>
              </a:prstClr>
            </a:outerShdw>
          </a:effectLst>
        </p:spPr>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24966" y="657739"/>
            <a:ext cx="3526863" cy="32766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957</Words>
  <Application>Microsoft Office PowerPoint</Application>
  <PresentationFormat>Custom</PresentationFormat>
  <Paragraphs>98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Bold</vt:lpstr>
      <vt:lpstr>Arial</vt:lpstr>
      <vt:lpstr>Arial 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Pack Presentation.pptx</dc:title>
  <dc:creator>Nicki Killeen</dc:creator>
  <cp:lastModifiedBy>Nicki Killeen</cp:lastModifiedBy>
  <cp:revision>9</cp:revision>
  <dcterms:created xsi:type="dcterms:W3CDTF">2006-08-16T00:00:00Z</dcterms:created>
  <dcterms:modified xsi:type="dcterms:W3CDTF">2024-05-23T17:40:09Z</dcterms:modified>
  <dc:identifier>DAGF96H2rA4</dc:identifier>
</cp:coreProperties>
</file>