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3" r:id="rId3"/>
  </p:sldMasterIdLst>
  <p:sldIdLst>
    <p:sldId id="279" r:id="rId4"/>
    <p:sldId id="289" r:id="rId5"/>
    <p:sldId id="259" r:id="rId6"/>
    <p:sldId id="291" r:id="rId7"/>
    <p:sldId id="261" r:id="rId8"/>
    <p:sldId id="280" r:id="rId9"/>
    <p:sldId id="294" r:id="rId10"/>
    <p:sldId id="301" r:id="rId11"/>
    <p:sldId id="298" r:id="rId12"/>
    <p:sldId id="307" r:id="rId13"/>
    <p:sldId id="302" r:id="rId14"/>
    <p:sldId id="305" r:id="rId15"/>
    <p:sldId id="306" r:id="rId16"/>
    <p:sldId id="304" r:id="rId17"/>
    <p:sldId id="276" r:id="rId18"/>
    <p:sldId id="299" r:id="rId19"/>
    <p:sldId id="285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ki Killeen" initials="NK" lastIdx="10" clrIdx="0">
    <p:extLst>
      <p:ext uri="{19B8F6BF-5375-455C-9EA6-DF929625EA0E}">
        <p15:presenceInfo xmlns:p15="http://schemas.microsoft.com/office/powerpoint/2012/main" userId="S-1-5-21-3741593784-2899681647-1123851950-183063" providerId="AD"/>
      </p:ext>
    </p:extLst>
  </p:cmAuthor>
  <p:cmAuthor id="2" name="Sally Downing" initials="SD" lastIdx="3" clrIdx="1">
    <p:extLst>
      <p:ext uri="{19B8F6BF-5375-455C-9EA6-DF929625EA0E}">
        <p15:presenceInfo xmlns:p15="http://schemas.microsoft.com/office/powerpoint/2012/main" userId="S-1-5-21-3741593784-2899681647-1123851950-287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2-09T10:37:10.854" idx="10">
    <p:pos x="10" y="10"/>
    <p:text>Do we need text for consent image?</p:text>
    <p:extLst>
      <p:ext uri="{C676402C-5697-4E1C-873F-D02D1690AC5C}">
        <p15:threadingInfo xmlns:p15="http://schemas.microsoft.com/office/powerpoint/2012/main" timeZoneBias="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7A4F-ED1C-4E03-8E19-B250FCBD5D28}" type="datetimeFigureOut">
              <a:rPr lang="en-IE" smtClean="0"/>
              <a:t>12/12/2025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6AE7-EF5A-4E2D-AEBD-6342367D60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795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7A4F-ED1C-4E03-8E19-B250FCBD5D28}" type="datetimeFigureOut">
              <a:rPr lang="en-IE" smtClean="0"/>
              <a:t>12/12/2025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6AE7-EF5A-4E2D-AEBD-6342367D60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7568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7A4F-ED1C-4E03-8E19-B250FCBD5D28}" type="datetimeFigureOut">
              <a:rPr lang="en-IE" smtClean="0"/>
              <a:t>12/12/2025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6AE7-EF5A-4E2D-AEBD-6342367D60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609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C718E-795A-3549-A4EB-086641A424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01" y="384002"/>
            <a:ext cx="816000" cy="62872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F9BBB2-C674-474E-93E6-764D688DF3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0000" y="3168000"/>
            <a:ext cx="5424000" cy="1219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058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A81F90-3942-8D40-ACDA-D61AB99231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8001" y="816000"/>
            <a:ext cx="2074518" cy="15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20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5790A114-7202-C04D-B2ED-13180DF9F6CB}"/>
              </a:ext>
            </a:extLst>
          </p:cNvPr>
          <p:cNvSpPr txBox="1">
            <a:spLocks/>
          </p:cNvSpPr>
          <p:nvPr userDrawn="1"/>
        </p:nvSpPr>
        <p:spPr>
          <a:xfrm>
            <a:off x="1632000" y="432001"/>
            <a:ext cx="10515600" cy="750255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EBD74-0306-1243-BD61-BBF9878D1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2000" y="2064000"/>
            <a:ext cx="8158547" cy="3921164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2B8EAEF-FD7E-A34D-A34A-ECED6073EE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2000" y="401454"/>
            <a:ext cx="8158547" cy="78080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7312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A81F90-3942-8D40-ACDA-D61AB9923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02" y="384002"/>
            <a:ext cx="816000" cy="62872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BD59EF-4535-2C4A-850E-58693628D4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0000" y="1440003"/>
            <a:ext cx="4320000" cy="108479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FDC9D14-6D36-814F-BC47-34F3AC9218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2688001"/>
            <a:ext cx="4320000" cy="272999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0916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5790A114-7202-C04D-B2ED-13180DF9F6CB}"/>
              </a:ext>
            </a:extLst>
          </p:cNvPr>
          <p:cNvSpPr txBox="1">
            <a:spLocks/>
          </p:cNvSpPr>
          <p:nvPr userDrawn="1"/>
        </p:nvSpPr>
        <p:spPr>
          <a:xfrm>
            <a:off x="1632000" y="432001"/>
            <a:ext cx="10515600" cy="750255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E45DFE3-643A-E048-8280-7CBBA6EDA0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0000" y="1440003"/>
            <a:ext cx="4320000" cy="108479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1">
                <a:solidFill>
                  <a:srgbClr val="75B5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9DBE519-C078-6146-84E7-3C6EC3706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2688001"/>
            <a:ext cx="4320000" cy="272999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1884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5790A114-7202-C04D-B2ED-13180DF9F6CB}"/>
              </a:ext>
            </a:extLst>
          </p:cNvPr>
          <p:cNvSpPr txBox="1">
            <a:spLocks/>
          </p:cNvSpPr>
          <p:nvPr userDrawn="1"/>
        </p:nvSpPr>
        <p:spPr>
          <a:xfrm>
            <a:off x="1632000" y="432001"/>
            <a:ext cx="10515600" cy="750255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2B8EAEF-FD7E-A34D-A34A-ECED6073EE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2000" y="401454"/>
            <a:ext cx="8158547" cy="78080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A4C962-CB06-AC4A-BE01-3D0FAC870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212802"/>
            <a:ext cx="12147600" cy="545026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83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C718E-795A-3549-A4EB-086641A424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02" y="384002"/>
            <a:ext cx="816000" cy="62872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F9BBB2-C674-474E-93E6-764D688DF3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0000" y="3168000"/>
            <a:ext cx="5424000" cy="1219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439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5790A114-7202-C04D-B2ED-13180DF9F6CB}"/>
              </a:ext>
            </a:extLst>
          </p:cNvPr>
          <p:cNvSpPr txBox="1">
            <a:spLocks/>
          </p:cNvSpPr>
          <p:nvPr userDrawn="1"/>
        </p:nvSpPr>
        <p:spPr>
          <a:xfrm>
            <a:off x="1632000" y="432001"/>
            <a:ext cx="10515600" cy="750255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04DDE1A-E884-F54B-9ABE-9B72B811B9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0000" y="358849"/>
            <a:ext cx="4320000" cy="108479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1">
                <a:solidFill>
                  <a:srgbClr val="75B5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A9FE75D-36C0-1945-A37C-47A803FCDB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1632001"/>
            <a:ext cx="4320000" cy="272999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66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7A4F-ED1C-4E03-8E19-B250FCBD5D28}" type="datetimeFigureOut">
              <a:rPr lang="en-IE" smtClean="0"/>
              <a:t>12/12/2025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6AE7-EF5A-4E2D-AEBD-6342367D60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40899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139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A81F90-3942-8D40-ACDA-D61AB99231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8001" y="816000"/>
            <a:ext cx="2074519" cy="15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60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5790A114-7202-C04D-B2ED-13180DF9F6CB}"/>
              </a:ext>
            </a:extLst>
          </p:cNvPr>
          <p:cNvSpPr txBox="1">
            <a:spLocks/>
          </p:cNvSpPr>
          <p:nvPr userDrawn="1"/>
        </p:nvSpPr>
        <p:spPr>
          <a:xfrm>
            <a:off x="1632000" y="432001"/>
            <a:ext cx="10515600" cy="750255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EBD74-0306-1243-BD61-BBF9878D1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2000" y="2063999"/>
            <a:ext cx="8158547" cy="3921164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2B8EAEF-FD7E-A34D-A34A-ECED6073EE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2000" y="401454"/>
            <a:ext cx="8158547" cy="78080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793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A81F90-3942-8D40-ACDA-D61AB9923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01" y="384002"/>
            <a:ext cx="816000" cy="62872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BD59EF-4535-2C4A-850E-58693628D4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0000" y="1440002"/>
            <a:ext cx="4320000" cy="1084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FDC9D14-6D36-814F-BC47-34F3AC9218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2688000"/>
            <a:ext cx="4320000" cy="272999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3112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5790A114-7202-C04D-B2ED-13180DF9F6CB}"/>
              </a:ext>
            </a:extLst>
          </p:cNvPr>
          <p:cNvSpPr txBox="1">
            <a:spLocks/>
          </p:cNvSpPr>
          <p:nvPr userDrawn="1"/>
        </p:nvSpPr>
        <p:spPr>
          <a:xfrm>
            <a:off x="1632000" y="432001"/>
            <a:ext cx="10515600" cy="750255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E45DFE3-643A-E048-8280-7CBBA6EDA0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0000" y="1440002"/>
            <a:ext cx="4320000" cy="1084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1">
                <a:solidFill>
                  <a:srgbClr val="75B5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9DBE519-C078-6146-84E7-3C6EC3706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2688000"/>
            <a:ext cx="4320000" cy="272999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881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5790A114-7202-C04D-B2ED-13180DF9F6CB}"/>
              </a:ext>
            </a:extLst>
          </p:cNvPr>
          <p:cNvSpPr txBox="1">
            <a:spLocks/>
          </p:cNvSpPr>
          <p:nvPr userDrawn="1"/>
        </p:nvSpPr>
        <p:spPr>
          <a:xfrm>
            <a:off x="1632000" y="432001"/>
            <a:ext cx="10515600" cy="750255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2B8EAEF-FD7E-A34D-A34A-ECED6073EE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2000" y="401454"/>
            <a:ext cx="8158547" cy="78080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A4C962-CB06-AC4A-BE01-3D0FAC870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212802"/>
            <a:ext cx="12147600" cy="545026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59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C718E-795A-3549-A4EB-086641A424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01" y="384002"/>
            <a:ext cx="816000" cy="62872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F9BBB2-C674-474E-93E6-764D688DF3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0000" y="3168000"/>
            <a:ext cx="5424000" cy="1219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9674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5790A114-7202-C04D-B2ED-13180DF9F6CB}"/>
              </a:ext>
            </a:extLst>
          </p:cNvPr>
          <p:cNvSpPr txBox="1">
            <a:spLocks/>
          </p:cNvSpPr>
          <p:nvPr userDrawn="1"/>
        </p:nvSpPr>
        <p:spPr>
          <a:xfrm>
            <a:off x="1632000" y="432001"/>
            <a:ext cx="10515600" cy="750255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04DDE1A-E884-F54B-9ABE-9B72B811B9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0000" y="358848"/>
            <a:ext cx="4320000" cy="1084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1">
                <a:solidFill>
                  <a:srgbClr val="75B5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A9FE75D-36C0-1945-A37C-47A803FCDB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1632001"/>
            <a:ext cx="4320000" cy="272999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5534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082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7A4F-ED1C-4E03-8E19-B250FCBD5D28}" type="datetimeFigureOut">
              <a:rPr lang="en-IE" smtClean="0"/>
              <a:t>12/12/2025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6AE7-EF5A-4E2D-AEBD-6342367D60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1274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7A4F-ED1C-4E03-8E19-B250FCBD5D28}" type="datetimeFigureOut">
              <a:rPr lang="en-IE" smtClean="0"/>
              <a:t>12/12/2025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6AE7-EF5A-4E2D-AEBD-6342367D60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88909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7A4F-ED1C-4E03-8E19-B250FCBD5D28}" type="datetimeFigureOut">
              <a:rPr lang="en-IE" smtClean="0"/>
              <a:t>12/12/2025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6AE7-EF5A-4E2D-AEBD-6342367D60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3620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7A4F-ED1C-4E03-8E19-B250FCBD5D28}" type="datetimeFigureOut">
              <a:rPr lang="en-IE" smtClean="0"/>
              <a:t>12/12/2025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6AE7-EF5A-4E2D-AEBD-6342367D60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344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7A4F-ED1C-4E03-8E19-B250FCBD5D28}" type="datetimeFigureOut">
              <a:rPr lang="en-IE" smtClean="0"/>
              <a:t>12/12/2025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6AE7-EF5A-4E2D-AEBD-6342367D60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555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7A4F-ED1C-4E03-8E19-B250FCBD5D28}" type="datetimeFigureOut">
              <a:rPr lang="en-IE" smtClean="0"/>
              <a:t>12/12/2025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6AE7-EF5A-4E2D-AEBD-6342367D60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3674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7A4F-ED1C-4E03-8E19-B250FCBD5D28}" type="datetimeFigureOut">
              <a:rPr lang="en-IE" smtClean="0"/>
              <a:t>12/12/2025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6AE7-EF5A-4E2D-AEBD-6342367D60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484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17A4F-ED1C-4E03-8E19-B250FCBD5D28}" type="datetimeFigureOut">
              <a:rPr lang="en-IE" smtClean="0"/>
              <a:t>12/12/2025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66AE7-EF5A-4E2D-AEBD-6342367D60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410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D1C968-F5CD-3E40-A9A3-6EB2C1A3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52ED5-7AD4-0B4E-902A-D2B136ADF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5CFD5-6609-EE4E-8863-B909A5E85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DA08C-A74B-A145-AFA3-38D8EFF614F0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A5016-35CB-1A4B-BDA3-D8234ACCE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6C519-C538-234D-9C0B-0A79DB610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E1FF6-98FB-4D41-B247-AE8B38D2C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8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</p:sldLayoutIdLs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D1C968-F5CD-3E40-A9A3-6EB2C1A3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52ED5-7AD4-0B4E-902A-D2B136ADF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5CFD5-6609-EE4E-8863-B909A5E85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DA08C-A74B-A145-AFA3-38D8EFF614F0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A5016-35CB-1A4B-BDA3-D8234ACCE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6C519-C538-234D-9C0B-0A79DB610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E1FF6-98FB-4D41-B247-AE8B38D2C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shorts/xgt8wl860zk" TargetMode="External"/><Relationship Id="rId2" Type="http://schemas.openxmlformats.org/officeDocument/2006/relationships/hyperlink" Target="https://youtube.com/shorts/wwfbgn95_QQ" TargetMode="Externa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Drugs.ie@hse.ie" TargetMode="Externa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Drugs.ie@hse.ie" TargetMode="Externa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ymw6fnue" TargetMode="External"/><Relationship Id="rId2" Type="http://schemas.openxmlformats.org/officeDocument/2006/relationships/hyperlink" Target="mailto:Drugs.ie@hse.ie" TargetMode="Externa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4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drugs.ie/drugtypes/drug/ecstasy" TargetMode="Externa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drugs.ie/KnowingtheSigns" TargetMode="Externa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drugs.ie/drugtypes/drug/ecstasy" TargetMode="Externa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drugs.ie/drugtypes/drug/ecstasy" TargetMode="Externa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477B3B0-DF6B-1C48-BFE4-FC8E783CC637}"/>
              </a:ext>
            </a:extLst>
          </p:cNvPr>
          <p:cNvSpPr txBox="1">
            <a:spLocks/>
          </p:cNvSpPr>
          <p:nvPr/>
        </p:nvSpPr>
        <p:spPr>
          <a:xfrm>
            <a:off x="1537908" y="3083845"/>
            <a:ext cx="10654091" cy="12192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HSE Safer Nightlife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MDMA awareness</a:t>
            </a:r>
            <a:r>
              <a:rPr kumimoji="0" lang="en-GB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GB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4363">
              <a:spcBef>
                <a:spcPts val="1000"/>
              </a:spcBef>
            </a:pPr>
            <a:r>
              <a:rPr lang="en-IE" sz="1800" dirty="0">
                <a:solidFill>
                  <a:prstClr val="white"/>
                </a:solidFill>
              </a:rPr>
              <a:t>Partner Pack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95AD44-FA60-AB4D-9F05-2D0E9BAB9B30}"/>
              </a:ext>
            </a:extLst>
          </p:cNvPr>
          <p:cNvSpPr/>
          <p:nvPr/>
        </p:nvSpPr>
        <p:spPr>
          <a:xfrm>
            <a:off x="1537909" y="5758259"/>
            <a:ext cx="1641475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1219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December 2025</a:t>
            </a:r>
            <a:endParaRPr kumimoji="0" lang="en-IE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95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15709" y="1817454"/>
            <a:ext cx="5590355" cy="4323499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IE" sz="1800" dirty="0" smtClean="0">
                <a:latin typeface="Arial"/>
                <a:cs typeface="Arial"/>
              </a:rPr>
              <a:t>Two short, subtitled videos for social media featuring HSE Emerging Drug Trend manager Nicki Killeen.</a:t>
            </a:r>
          </a:p>
          <a:p>
            <a:pPr marL="0" indent="0">
              <a:buNone/>
            </a:pPr>
            <a:endParaRPr lang="en-IE" sz="1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IE" sz="1800" dirty="0" smtClean="0">
                <a:latin typeface="Arial"/>
                <a:cs typeface="Arial"/>
              </a:rPr>
              <a:t>These videos focus on the risks around high strength MDMA and how to spot the signs of an MDMA overdose. </a:t>
            </a: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IE" sz="1800" dirty="0" smtClean="0">
                <a:latin typeface="Arial"/>
                <a:cs typeface="Arial"/>
              </a:rPr>
              <a:t>Link to videos:</a:t>
            </a:r>
          </a:p>
          <a:p>
            <a:pPr marL="0" indent="0">
              <a:buNone/>
            </a:pPr>
            <a:r>
              <a:rPr lang="en-IE" u="sng" dirty="0">
                <a:hlinkClick r:id="rId2"/>
              </a:rPr>
              <a:t>https://youtube.com/shorts/wwfbgn95_QQ</a:t>
            </a:r>
            <a:endParaRPr lang="en-IE" dirty="0"/>
          </a:p>
          <a:p>
            <a:pPr marL="0" indent="0">
              <a:buNone/>
            </a:pPr>
            <a:r>
              <a:rPr lang="en-IE" u="sng">
                <a:hlinkClick r:id="rId3"/>
              </a:rPr>
              <a:t>https://youtube.com/shorts/xgt8wl860zk</a:t>
            </a: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IE" sz="3500" dirty="0" smtClean="0"/>
              <a:t>MDMA Videos</a:t>
            </a:r>
            <a:endParaRPr lang="en-IE" sz="2400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42" y="1579418"/>
            <a:ext cx="2397702" cy="426258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730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32000" y="1922205"/>
            <a:ext cx="4544865" cy="4004259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IE" sz="1800" dirty="0" smtClean="0">
                <a:latin typeface="Arial"/>
                <a:cs typeface="Arial"/>
              </a:rPr>
              <a:t>This HSE poster sets out the risks associated with high strength MDMA and the steps you can take to reduce the harms.</a:t>
            </a: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IE" sz="1800" dirty="0" smtClean="0">
                <a:latin typeface="Arial"/>
                <a:cs typeface="Arial"/>
              </a:rPr>
              <a:t>To order this poster contact: </a:t>
            </a:r>
          </a:p>
          <a:p>
            <a:pPr marL="0" indent="0">
              <a:buNone/>
            </a:pPr>
            <a:r>
              <a:rPr lang="en-IE" sz="1800" dirty="0" smtClean="0">
                <a:solidFill>
                  <a:srgbClr val="FF0000"/>
                </a:solidFill>
                <a:latin typeface="Arial"/>
                <a:cs typeface="Arial"/>
                <a:hlinkClick r:id="rId2"/>
              </a:rPr>
              <a:t>Drugs.ie@hse.ie</a:t>
            </a:r>
            <a:r>
              <a:rPr lang="en-IE" sz="18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IE" sz="18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48872" y="326639"/>
            <a:ext cx="8158547" cy="780801"/>
          </a:xfrm>
        </p:spPr>
        <p:txBody>
          <a:bodyPr>
            <a:normAutofit fontScale="92500" lnSpcReduction="20000"/>
          </a:bodyPr>
          <a:lstStyle/>
          <a:p>
            <a:r>
              <a:rPr lang="en-IE" sz="3500" dirty="0" smtClean="0"/>
              <a:t>Resources: MDMA Poster</a:t>
            </a:r>
          </a:p>
          <a:p>
            <a:r>
              <a:rPr lang="en-IE" sz="2400" b="0" dirty="0" smtClean="0"/>
              <a:t> </a:t>
            </a:r>
            <a:endParaRPr lang="en-IE" sz="24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409" y="1363792"/>
            <a:ext cx="3621338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1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81040" y="1922204"/>
            <a:ext cx="4544865" cy="4004259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IE" sz="1800" dirty="0" smtClean="0">
                <a:latin typeface="Arial"/>
                <a:cs typeface="Arial"/>
              </a:rPr>
              <a:t>This HSE leaflet sets out the risks associated with high strength MDMA and the steps you can take to reduce the harms.</a:t>
            </a: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IE" sz="1800" dirty="0" smtClean="0">
                <a:latin typeface="Arial"/>
                <a:cs typeface="Arial"/>
              </a:rPr>
              <a:t>To order this leaflet contact: </a:t>
            </a:r>
          </a:p>
          <a:p>
            <a:pPr marL="0" indent="0">
              <a:buNone/>
            </a:pPr>
            <a:r>
              <a:rPr lang="en-IE" sz="1800" dirty="0" smtClean="0">
                <a:latin typeface="Arial"/>
                <a:cs typeface="Arial"/>
                <a:hlinkClick r:id="rId2"/>
              </a:rPr>
              <a:t>Drugs.ie@hse.ie</a:t>
            </a:r>
            <a:r>
              <a:rPr lang="en-IE" sz="1800" dirty="0" smtClean="0">
                <a:latin typeface="Arial"/>
                <a:cs typeface="Arial"/>
              </a:rPr>
              <a:t> </a:t>
            </a: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48872" y="326639"/>
            <a:ext cx="8158547" cy="780801"/>
          </a:xfrm>
        </p:spPr>
        <p:txBody>
          <a:bodyPr>
            <a:normAutofit fontScale="92500" lnSpcReduction="20000"/>
          </a:bodyPr>
          <a:lstStyle/>
          <a:p>
            <a:r>
              <a:rPr lang="en-IE" sz="3500" dirty="0" smtClean="0"/>
              <a:t>Resources: MDMA Leaflet</a:t>
            </a:r>
          </a:p>
          <a:p>
            <a:r>
              <a:rPr lang="en-IE" sz="2400" b="0" dirty="0" smtClean="0"/>
              <a:t> </a:t>
            </a:r>
            <a:endParaRPr lang="en-IE" sz="2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13" y="1363791"/>
            <a:ext cx="3578662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06473" y="1996095"/>
            <a:ext cx="5495635" cy="4004259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IE" sz="1800" dirty="0"/>
              <a:t>We can all have a role in creating safer and more inclusive spaces by looking out for ourselves and others</a:t>
            </a:r>
            <a:r>
              <a:rPr lang="en-IE" sz="1800" dirty="0" smtClean="0"/>
              <a:t>.</a:t>
            </a:r>
          </a:p>
          <a:p>
            <a:pPr marL="0" indent="0">
              <a:buNone/>
            </a:pPr>
            <a:r>
              <a:rPr lang="en-IE" sz="1800" dirty="0" smtClean="0">
                <a:latin typeface="Arial"/>
                <a:cs typeface="Arial"/>
              </a:rPr>
              <a:t>This is a guide to being an ‘active bystander’ . It gives practical advice on how to notice when someone might need help and how to intervene safely.</a:t>
            </a:r>
          </a:p>
          <a:p>
            <a:pPr marL="0" indent="0">
              <a:buNone/>
            </a:pPr>
            <a:r>
              <a:rPr lang="en-IE" sz="1800" dirty="0" smtClean="0">
                <a:latin typeface="Arial"/>
                <a:cs typeface="Arial"/>
              </a:rPr>
              <a:t>To order this leaflet contact: </a:t>
            </a:r>
            <a:r>
              <a:rPr lang="en-IE" sz="1800" dirty="0" smtClean="0">
                <a:solidFill>
                  <a:srgbClr val="FF0000"/>
                </a:solidFill>
                <a:latin typeface="Arial"/>
                <a:cs typeface="Arial"/>
                <a:hlinkClick r:id="rId2"/>
              </a:rPr>
              <a:t>Drugs.ie@hse.ie</a:t>
            </a:r>
            <a:endParaRPr lang="en-IE" sz="1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IE" sz="1800" dirty="0">
                <a:latin typeface="Arial"/>
                <a:cs typeface="Arial"/>
              </a:rPr>
              <a:t>Download: </a:t>
            </a:r>
            <a:r>
              <a:rPr lang="en-IE" sz="1800" dirty="0">
                <a:latin typeface="Arial"/>
                <a:cs typeface="Arial"/>
                <a:hlinkClick r:id="rId3"/>
              </a:rPr>
              <a:t>https://</a:t>
            </a:r>
            <a:r>
              <a:rPr lang="en-IE" sz="1800" dirty="0" smtClean="0">
                <a:latin typeface="Arial"/>
                <a:cs typeface="Arial"/>
                <a:hlinkClick r:id="rId3"/>
              </a:rPr>
              <a:t>tinyurl.com/ymw6fnue</a:t>
            </a:r>
            <a:r>
              <a:rPr lang="en-IE" sz="1800" dirty="0" smtClean="0">
                <a:latin typeface="Arial"/>
                <a:cs typeface="Arial"/>
              </a:rPr>
              <a:t> </a:t>
            </a: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76581" y="474420"/>
            <a:ext cx="8158547" cy="780801"/>
          </a:xfrm>
        </p:spPr>
        <p:txBody>
          <a:bodyPr>
            <a:normAutofit fontScale="62500" lnSpcReduction="20000"/>
          </a:bodyPr>
          <a:lstStyle/>
          <a:p>
            <a:r>
              <a:rPr lang="en-IE" sz="3500" dirty="0" smtClean="0"/>
              <a:t>Resources: HSE ‘Tips on being an Active Bystander’ leaflet</a:t>
            </a:r>
          </a:p>
          <a:p>
            <a:r>
              <a:rPr lang="en-IE" sz="2400" b="0" dirty="0" smtClean="0"/>
              <a:t> </a:t>
            </a:r>
            <a:endParaRPr lang="en-IE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1214" t="12267" r="25809" b="3872"/>
          <a:stretch/>
        </p:blipFill>
        <p:spPr>
          <a:xfrm>
            <a:off x="905164" y="1394689"/>
            <a:ext cx="3491344" cy="499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1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15709" y="1817454"/>
            <a:ext cx="5590355" cy="4323499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IE" sz="1800" dirty="0" smtClean="0">
                <a:latin typeface="Arial"/>
                <a:cs typeface="Arial"/>
              </a:rPr>
              <a:t>Two short, subtitled videos for social media featuring HSE Emerging Drug Trend manager Nicki Killeen.</a:t>
            </a:r>
          </a:p>
          <a:p>
            <a:pPr marL="0" indent="0">
              <a:buNone/>
            </a:pPr>
            <a:endParaRPr lang="en-IE" sz="1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IE" sz="1800" dirty="0" smtClean="0">
                <a:latin typeface="Arial"/>
                <a:cs typeface="Arial"/>
              </a:rPr>
              <a:t>These videos focus on the risks around high strength MDMA and how to spot the signs of an MDMA overdose. </a:t>
            </a: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IE" sz="1800" dirty="0" smtClean="0">
                <a:latin typeface="Arial"/>
                <a:cs typeface="Arial"/>
              </a:rPr>
              <a:t>Link to videos:  </a:t>
            </a: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IE" sz="3500" dirty="0" smtClean="0"/>
              <a:t>Resources: MDMA Videos</a:t>
            </a:r>
            <a:endParaRPr lang="en-IE" sz="2400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42" y="1579418"/>
            <a:ext cx="2397702" cy="426258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7149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9C0804-7CCC-8B40-8681-A8F92A1417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2885" y="1439042"/>
            <a:ext cx="8943972" cy="4769069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sz="3200" b="1" dirty="0"/>
          </a:p>
          <a:p>
            <a:endParaRPr lang="en-US" sz="3200" b="1" dirty="0"/>
          </a:p>
          <a:p>
            <a:r>
              <a:rPr lang="en-US" sz="2667" b="1" dirty="0">
                <a:latin typeface="Arial"/>
                <a:cs typeface="Arial"/>
              </a:rPr>
              <a:t>Thank you for sharing </a:t>
            </a:r>
            <a:r>
              <a:rPr lang="en-US" sz="2667" b="1" dirty="0" smtClean="0">
                <a:latin typeface="Arial"/>
                <a:cs typeface="Arial"/>
              </a:rPr>
              <a:t>this campaign.</a:t>
            </a:r>
            <a:endParaRPr lang="en-US" sz="2667" b="1" dirty="0">
              <a:latin typeface="Arial"/>
              <a:cs typeface="Arial"/>
            </a:endParaRPr>
          </a:p>
          <a:p>
            <a:pPr algn="ctr"/>
            <a:endParaRPr lang="en-US" sz="2667" b="1" dirty="0"/>
          </a:p>
          <a:p>
            <a:r>
              <a:rPr lang="en-IE" sz="1867" b="1" dirty="0">
                <a:latin typeface="Arial"/>
                <a:cs typeface="Arial"/>
              </a:rPr>
              <a:t>For queries, please </a:t>
            </a:r>
            <a:r>
              <a:rPr lang="en-IE" sz="1867" b="1" dirty="0" smtClean="0">
                <a:latin typeface="Arial"/>
                <a:cs typeface="Arial"/>
              </a:rPr>
              <a:t>contact: drugs.ie@hse.ie </a:t>
            </a:r>
          </a:p>
          <a:p>
            <a:endParaRPr lang="en-IE" sz="1867" b="1" dirty="0"/>
          </a:p>
          <a:p>
            <a:pPr marL="457189" indent="-457189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IE" sz="1867" b="1" dirty="0">
                <a:latin typeface="Arial"/>
                <a:cs typeface="Arial"/>
              </a:rPr>
              <a:t>Dr Eamon Keenan </a:t>
            </a:r>
            <a:r>
              <a:rPr lang="en-IE" sz="1867" dirty="0">
                <a:latin typeface="Arial"/>
                <a:cs typeface="Arial"/>
              </a:rPr>
              <a:t>National Clinical Lead, Addiction Services </a:t>
            </a:r>
            <a:r>
              <a:rPr lang="en-IE" sz="1867" dirty="0" smtClean="0">
                <a:latin typeface="Arial"/>
                <a:cs typeface="Arial"/>
              </a:rPr>
              <a:t>	</a:t>
            </a:r>
            <a:endParaRPr lang="en-IE" sz="1867" dirty="0">
              <a:latin typeface="Arial"/>
              <a:cs typeface="Arial"/>
            </a:endParaRPr>
          </a:p>
          <a:p>
            <a:pPr marL="457189" indent="-457189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IE" sz="1867" b="1" dirty="0">
                <a:latin typeface="Arial"/>
                <a:cs typeface="Arial"/>
              </a:rPr>
              <a:t>Nicki Killeen </a:t>
            </a:r>
            <a:r>
              <a:rPr lang="en-IE" sz="1867" dirty="0">
                <a:latin typeface="Arial"/>
                <a:cs typeface="Arial"/>
              </a:rPr>
              <a:t>Emerging Drug </a:t>
            </a:r>
            <a:r>
              <a:rPr lang="en-IE" sz="1867">
                <a:latin typeface="Arial"/>
                <a:cs typeface="Arial"/>
              </a:rPr>
              <a:t>Trends </a:t>
            </a:r>
            <a:r>
              <a:rPr lang="en-IE" sz="1867" smtClean="0">
                <a:latin typeface="Arial"/>
                <a:cs typeface="Arial"/>
              </a:rPr>
              <a:t>Project Manager</a:t>
            </a:r>
            <a:r>
              <a:rPr lang="en-IE" sz="1867" dirty="0" smtClean="0">
                <a:latin typeface="Arial"/>
                <a:cs typeface="Arial"/>
              </a:rPr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2885" y="1022555"/>
            <a:ext cx="4005905" cy="492443"/>
          </a:xfrm>
          <a:prstGeom prst="rect">
            <a:avLst/>
          </a:prstGeom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IE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 </a:t>
            </a:r>
          </a:p>
        </p:txBody>
      </p:sp>
    </p:spTree>
    <p:extLst>
      <p:ext uri="{BB962C8B-B14F-4D97-AF65-F5344CB8AC3E}">
        <p14:creationId xmlns:p14="http://schemas.microsoft.com/office/powerpoint/2010/main" val="89090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sz="3500" dirty="0" smtClean="0"/>
              <a:t>More Social Media</a:t>
            </a:r>
          </a:p>
          <a:p>
            <a:r>
              <a:rPr lang="en-IE" sz="2400" b="0" dirty="0" smtClean="0"/>
              <a:t>Assets</a:t>
            </a:r>
            <a:endParaRPr lang="en-IE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000" y="1440000"/>
            <a:ext cx="4962574" cy="4962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5" y="1440001"/>
            <a:ext cx="4962574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1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/>
          <p:cNvSpPr txBox="1">
            <a:spLocks/>
          </p:cNvSpPr>
          <p:nvPr/>
        </p:nvSpPr>
        <p:spPr>
          <a:xfrm>
            <a:off x="1632000" y="401454"/>
            <a:ext cx="8158547" cy="780801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500" dirty="0" smtClean="0"/>
              <a:t>Social Media</a:t>
            </a:r>
          </a:p>
          <a:p>
            <a:r>
              <a:rPr lang="en-IE" sz="2400" b="0" dirty="0" smtClean="0"/>
              <a:t>Assets</a:t>
            </a:r>
            <a:endParaRPr lang="en-IE" sz="2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48" y="1440000"/>
            <a:ext cx="5079534" cy="5079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19" y="1440000"/>
            <a:ext cx="5079534" cy="507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5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 txBox="1">
            <a:spLocks/>
          </p:cNvSpPr>
          <p:nvPr/>
        </p:nvSpPr>
        <p:spPr>
          <a:xfrm>
            <a:off x="1632000" y="401454"/>
            <a:ext cx="8158547" cy="780801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500" dirty="0" smtClean="0"/>
              <a:t>Social Media</a:t>
            </a:r>
          </a:p>
          <a:p>
            <a:r>
              <a:rPr lang="en-IE" sz="2400" b="0" dirty="0" smtClean="0"/>
              <a:t>Tips on being an Active Bystander social media images</a:t>
            </a:r>
            <a:endParaRPr lang="en-IE" sz="24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1" y="1865745"/>
            <a:ext cx="2699327" cy="2699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108" y="1844962"/>
            <a:ext cx="2673401" cy="2673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73" y="1886527"/>
            <a:ext cx="2678545" cy="2678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47" y="1886527"/>
            <a:ext cx="2678545" cy="26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2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34ACF-A7FD-424D-AD93-63034A3544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968" y="1454808"/>
            <a:ext cx="6992192" cy="2959250"/>
          </a:xfrm>
        </p:spPr>
        <p:txBody>
          <a:bodyPr/>
          <a:lstStyle/>
          <a:p>
            <a:pPr>
              <a:lnSpc>
                <a:spcPct val="140000"/>
              </a:lnSpc>
              <a:buClr>
                <a:srgbClr val="75B5B8"/>
              </a:buClr>
            </a:pPr>
            <a:r>
              <a:rPr lang="en-IE" sz="1800" b="1" dirty="0">
                <a:solidFill>
                  <a:srgbClr val="7030A0"/>
                </a:solidFill>
              </a:rPr>
              <a:t>Please help raise awareness this Christmas by sharing our messages and available </a:t>
            </a:r>
            <a:r>
              <a:rPr lang="en-IE" sz="1800" b="1" dirty="0" smtClean="0">
                <a:solidFill>
                  <a:srgbClr val="7030A0"/>
                </a:solidFill>
              </a:rPr>
              <a:t>resources: social media images and messages, leaflets</a:t>
            </a:r>
            <a:r>
              <a:rPr lang="en-IE" sz="1800" b="1" dirty="0">
                <a:solidFill>
                  <a:srgbClr val="7030A0"/>
                </a:solidFill>
              </a:rPr>
              <a:t>, </a:t>
            </a:r>
            <a:r>
              <a:rPr lang="en-IE" sz="1800" b="1" dirty="0" smtClean="0">
                <a:solidFill>
                  <a:srgbClr val="7030A0"/>
                </a:solidFill>
              </a:rPr>
              <a:t>posters </a:t>
            </a:r>
            <a:r>
              <a:rPr lang="en-IE" sz="1800" b="1" dirty="0">
                <a:solidFill>
                  <a:srgbClr val="7030A0"/>
                </a:solidFill>
              </a:rPr>
              <a:t>and </a:t>
            </a:r>
            <a:r>
              <a:rPr lang="en-IE" sz="1800" b="1" dirty="0" smtClean="0">
                <a:solidFill>
                  <a:srgbClr val="7030A0"/>
                </a:solidFill>
              </a:rPr>
              <a:t>videos.</a:t>
            </a:r>
          </a:p>
          <a:p>
            <a:pPr marL="478355" indent="-478355">
              <a:lnSpc>
                <a:spcPct val="140000"/>
              </a:lnSpc>
              <a:buClr>
                <a:srgbClr val="75B5B8"/>
              </a:buClr>
              <a:buFont typeface="Arial" panose="020B0604020202020204" pitchFamily="34" charset="0"/>
              <a:buChar char="•"/>
            </a:pPr>
            <a:r>
              <a:rPr lang="en-IE" dirty="0" smtClean="0"/>
              <a:t>The </a:t>
            </a:r>
            <a:r>
              <a:rPr lang="en-IE" b="1" dirty="0"/>
              <a:t>HSE has found that MDMA in Ireland has become much stronger and more unpredictable</a:t>
            </a:r>
            <a:r>
              <a:rPr lang="en-IE" dirty="0"/>
              <a:t>, with some pills and powders containing far higher amounts than expected. </a:t>
            </a:r>
          </a:p>
          <a:p>
            <a:pPr marL="478355" indent="-478355">
              <a:lnSpc>
                <a:spcPct val="140000"/>
              </a:lnSpc>
              <a:buClr>
                <a:srgbClr val="75B5B8"/>
              </a:buClr>
              <a:buFont typeface="Arial" panose="020B0604020202020204" pitchFamily="34" charset="0"/>
              <a:buChar char="•"/>
            </a:pPr>
            <a:r>
              <a:rPr lang="en-IE" dirty="0"/>
              <a:t>This makes it easier to take too much without realising and</a:t>
            </a:r>
            <a:r>
              <a:rPr lang="en-IE" b="1" dirty="0"/>
              <a:t> increases the risk of serious harm</a:t>
            </a:r>
            <a:r>
              <a:rPr lang="en-IE" dirty="0"/>
              <a:t>. </a:t>
            </a:r>
          </a:p>
          <a:p>
            <a:pPr marL="478355" indent="-478355">
              <a:lnSpc>
                <a:spcPct val="140000"/>
              </a:lnSpc>
              <a:buClr>
                <a:srgbClr val="75B5B8"/>
              </a:buClr>
              <a:buFont typeface="Arial" panose="020B0604020202020204" pitchFamily="34" charset="0"/>
              <a:buChar char="•"/>
            </a:pPr>
            <a:r>
              <a:rPr lang="en-IE" b="1" dirty="0"/>
              <a:t>People should be extra </a:t>
            </a:r>
            <a:r>
              <a:rPr lang="en-IE" b="1" dirty="0" smtClean="0"/>
              <a:t>cautious</a:t>
            </a:r>
            <a:r>
              <a:rPr lang="en-IE" dirty="0"/>
              <a:t>;</a:t>
            </a:r>
            <a:r>
              <a:rPr lang="en-IE" dirty="0" smtClean="0"/>
              <a:t> </a:t>
            </a:r>
            <a:r>
              <a:rPr lang="en-IE" dirty="0"/>
              <a:t>avoid mixing drugs or alcohol, start low and go slow if they choose to use, and pay attention to health warnings from the HSE</a:t>
            </a:r>
            <a:r>
              <a:rPr lang="en-IE" dirty="0" smtClean="0"/>
              <a:t>.</a:t>
            </a:r>
            <a:endParaRPr lang="en-IE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9E6FC814-C112-104F-AE07-E0CD837F4F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0000" y="370009"/>
            <a:ext cx="5863008" cy="1084799"/>
          </a:xfrm>
        </p:spPr>
        <p:txBody>
          <a:bodyPr/>
          <a:lstStyle/>
          <a:p>
            <a:r>
              <a:rPr lang="en-US" dirty="0" smtClean="0"/>
              <a:t>MDMA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0" dirty="0" smtClean="0"/>
              <a:t>Overview</a:t>
            </a:r>
            <a:endParaRPr lang="en-US" sz="20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035" y="1632001"/>
            <a:ext cx="3163252" cy="373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60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80160" y="2363257"/>
            <a:ext cx="8864205" cy="3921164"/>
          </a:xfrm>
        </p:spPr>
        <p:txBody>
          <a:bodyPr>
            <a:noAutofit/>
          </a:bodyPr>
          <a:lstStyle/>
          <a:p>
            <a:pPr marL="478355" indent="-478355">
              <a:lnSpc>
                <a:spcPct val="100000"/>
              </a:lnSpc>
              <a:spcAft>
                <a:spcPts val="600"/>
              </a:spcAft>
              <a:buClr>
                <a:srgbClr val="8CA99F"/>
              </a:buClr>
              <a:buFont typeface="Arial Bold"/>
              <a:buChar char="►"/>
            </a:pPr>
            <a:endParaRPr lang="en-IE" dirty="0" smtClean="0"/>
          </a:p>
          <a:p>
            <a:pPr marL="478355" indent="-478355">
              <a:lnSpc>
                <a:spcPct val="100000"/>
              </a:lnSpc>
              <a:spcAft>
                <a:spcPts val="600"/>
              </a:spcAft>
              <a:buClr>
                <a:srgbClr val="8CA99F"/>
              </a:buClr>
              <a:buFont typeface="Arial Bold"/>
              <a:buChar char="►"/>
            </a:pPr>
            <a:r>
              <a:rPr lang="en-IE" dirty="0" smtClean="0"/>
              <a:t>We </a:t>
            </a:r>
            <a:r>
              <a:rPr lang="en-IE" dirty="0"/>
              <a:t>want you and your friends to stay safe and reduce the harms </a:t>
            </a:r>
            <a:r>
              <a:rPr lang="en-IE" dirty="0" smtClean="0"/>
              <a:t>if you choose to use drugs this </a:t>
            </a:r>
            <a:r>
              <a:rPr lang="en-IE" dirty="0"/>
              <a:t>Christmas.</a:t>
            </a:r>
          </a:p>
          <a:p>
            <a:pPr marL="478355" indent="-478355">
              <a:lnSpc>
                <a:spcPct val="100000"/>
              </a:lnSpc>
              <a:spcAft>
                <a:spcPts val="600"/>
              </a:spcAft>
              <a:buClr>
                <a:srgbClr val="8CA99F"/>
              </a:buClr>
              <a:buFont typeface="Arial Bold"/>
              <a:buChar char="►"/>
            </a:pPr>
            <a:r>
              <a:rPr lang="en-IE" dirty="0" smtClean="0"/>
              <a:t>The </a:t>
            </a:r>
            <a:r>
              <a:rPr lang="en-IE" dirty="0"/>
              <a:t>HSE is the only agency analysing MDMA strength in Ireland to help you reduce </a:t>
            </a:r>
            <a:r>
              <a:rPr lang="en-IE" dirty="0" smtClean="0"/>
              <a:t>harm.</a:t>
            </a:r>
            <a:endParaRPr lang="en-IE" dirty="0"/>
          </a:p>
          <a:p>
            <a:pPr marL="478355" indent="-478355">
              <a:lnSpc>
                <a:spcPct val="100000"/>
              </a:lnSpc>
              <a:spcAft>
                <a:spcPts val="600"/>
              </a:spcAft>
              <a:buClr>
                <a:srgbClr val="8CA99F"/>
              </a:buClr>
              <a:buFont typeface="Arial Bold"/>
              <a:buChar char="►"/>
            </a:pPr>
            <a:r>
              <a:rPr lang="en-IE" dirty="0"/>
              <a:t>HSE drug checking has found pills containing anywhere from 0mg to over 300mg of MDMA this year</a:t>
            </a:r>
            <a:r>
              <a:rPr lang="en-IE" dirty="0" smtClean="0"/>
              <a:t>. </a:t>
            </a:r>
            <a:r>
              <a:rPr lang="en-IE" dirty="0"/>
              <a:t>The average adult dose is around </a:t>
            </a:r>
            <a:r>
              <a:rPr lang="en-IE" dirty="0" smtClean="0"/>
              <a:t>80mg -125mg, so some products are over 3 times the typical dose.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rgbClr val="8CA99F"/>
              </a:buClr>
              <a:buFont typeface="Courier New" panose="02070309020205020404" pitchFamily="49" charset="0"/>
              <a:buChar char="o"/>
            </a:pPr>
            <a:r>
              <a:rPr lang="en-IE" sz="1800" b="1" dirty="0" smtClean="0">
                <a:solidFill>
                  <a:srgbClr val="7030A0"/>
                </a:solidFill>
              </a:rPr>
              <a:t>One </a:t>
            </a:r>
            <a:r>
              <a:rPr lang="en-IE" sz="1800" b="1" dirty="0">
                <a:solidFill>
                  <a:srgbClr val="7030A0"/>
                </a:solidFill>
              </a:rPr>
              <a:t>pill does not equal one dose. </a:t>
            </a:r>
            <a:endParaRPr lang="en-IE" sz="1800" b="1" dirty="0" smtClean="0">
              <a:solidFill>
                <a:srgbClr val="7030A0"/>
              </a:solidFill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rgbClr val="8CA99F"/>
              </a:buClr>
              <a:buFont typeface="Courier New" panose="02070309020205020404" pitchFamily="49" charset="0"/>
              <a:buChar char="o"/>
            </a:pPr>
            <a:r>
              <a:rPr lang="en-IE" sz="1800" b="1" dirty="0" smtClean="0">
                <a:solidFill>
                  <a:srgbClr val="7030A0"/>
                </a:solidFill>
              </a:rPr>
              <a:t>Treat </a:t>
            </a:r>
            <a:r>
              <a:rPr lang="en-IE" sz="1800" b="1" dirty="0">
                <a:solidFill>
                  <a:srgbClr val="7030A0"/>
                </a:solidFill>
              </a:rPr>
              <a:t>all pills, powders and crystals with caution.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rgbClr val="8CA99F"/>
              </a:buClr>
              <a:buFont typeface="Courier New" panose="02070309020205020404" pitchFamily="49" charset="0"/>
              <a:buChar char="o"/>
            </a:pPr>
            <a:r>
              <a:rPr lang="en-IE" sz="1800" b="1" dirty="0">
                <a:solidFill>
                  <a:srgbClr val="7030A0"/>
                </a:solidFill>
              </a:rPr>
              <a:t>Higher-strength pills, powders and crystals increase the risk of an emergency.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IE" dirty="0" smtClean="0">
                <a:latin typeface="Arial"/>
                <a:cs typeface="Arial"/>
              </a:rPr>
              <a:t>Background</a:t>
            </a:r>
            <a:endParaRPr lang="en-IE" dirty="0">
              <a:latin typeface="Arial"/>
              <a:cs typeface="Arial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605298"/>
              </p:ext>
            </p:extLst>
          </p:nvPr>
        </p:nvGraphicFramePr>
        <p:xfrm>
          <a:off x="1985818" y="1268153"/>
          <a:ext cx="81280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3788094330"/>
                    </a:ext>
                  </a:extLst>
                </a:gridCol>
              </a:tblGrid>
              <a:tr h="1028402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800" b="1" dirty="0" smtClean="0"/>
                        <a:t/>
                      </a:r>
                      <a:br>
                        <a:rPr lang="en-IE" sz="2800" b="1" dirty="0" smtClean="0"/>
                      </a:br>
                      <a:r>
                        <a:rPr lang="en-IE" sz="2800" b="1" dirty="0" smtClean="0"/>
                        <a:t>It's always safer not to use drugs at all. </a:t>
                      </a:r>
                    </a:p>
                    <a:p>
                      <a:endParaRPr lang="en-IE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275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3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268B2E-DFC0-8848-8AC4-9DEBA1C3BF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6116" y="1664988"/>
            <a:ext cx="8158547" cy="4773614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IE" sz="2000" b="1" dirty="0" smtClean="0"/>
              <a:t>How you can mind yourself and others</a:t>
            </a:r>
          </a:p>
          <a:p>
            <a:pPr marL="0" indent="0">
              <a:buNone/>
            </a:pPr>
            <a:r>
              <a:rPr lang="en-IE" b="1" dirty="0" smtClean="0"/>
              <a:t>It is safer not to use drugs at all, if you do…</a:t>
            </a:r>
            <a:r>
              <a:rPr lang="en-IE" dirty="0" smtClean="0"/>
              <a:t> </a:t>
            </a:r>
          </a:p>
          <a:p>
            <a:pPr marL="478355" indent="-478355">
              <a:lnSpc>
                <a:spcPct val="100000"/>
              </a:lnSpc>
              <a:buClr>
                <a:srgbClr val="8CA99F"/>
              </a:buClr>
              <a:buFont typeface="Arial Bold"/>
              <a:buChar char="►"/>
            </a:pPr>
            <a:r>
              <a:rPr lang="en-IE" dirty="0" smtClean="0"/>
              <a:t>Start </a:t>
            </a:r>
            <a:r>
              <a:rPr lang="en-IE" dirty="0"/>
              <a:t>low, go slow and leave </a:t>
            </a:r>
            <a:r>
              <a:rPr lang="en-IE" dirty="0" smtClean="0"/>
              <a:t>at least 2 </a:t>
            </a:r>
            <a:r>
              <a:rPr lang="en-IE" dirty="0"/>
              <a:t>hours before taking more.</a:t>
            </a:r>
          </a:p>
          <a:p>
            <a:pPr marL="478355" indent="-478355">
              <a:lnSpc>
                <a:spcPct val="100000"/>
              </a:lnSpc>
              <a:buClr>
                <a:srgbClr val="8CA99F"/>
              </a:buClr>
              <a:buFont typeface="Arial Bold"/>
              <a:buChar char="►"/>
            </a:pPr>
            <a:r>
              <a:rPr lang="en-IE" dirty="0" smtClean="0"/>
              <a:t>Use one drug at a time.</a:t>
            </a:r>
            <a:r>
              <a:rPr lang="en-IE" dirty="0"/>
              <a:t> </a:t>
            </a:r>
            <a:r>
              <a:rPr lang="en-IE" dirty="0" smtClean="0"/>
              <a:t>Mixing </a:t>
            </a:r>
            <a:r>
              <a:rPr lang="en-IE" dirty="0"/>
              <a:t>with other drugs including </a:t>
            </a:r>
            <a:r>
              <a:rPr lang="en-IE" dirty="0" smtClean="0"/>
              <a:t>alcohol, over the counter and prescription medication increases the risks. </a:t>
            </a:r>
            <a:endParaRPr lang="en-IE" dirty="0"/>
          </a:p>
          <a:p>
            <a:pPr marL="478355" indent="-478355">
              <a:lnSpc>
                <a:spcPct val="100000"/>
              </a:lnSpc>
              <a:buClr>
                <a:srgbClr val="8CA99F"/>
              </a:buClr>
              <a:buFont typeface="Arial Bold"/>
              <a:buChar char="►"/>
            </a:pPr>
            <a:r>
              <a:rPr lang="en-IE" dirty="0"/>
              <a:t>Keep cool, stay hydrated </a:t>
            </a:r>
            <a:r>
              <a:rPr lang="en-IE" dirty="0" smtClean="0"/>
              <a:t>but </a:t>
            </a:r>
            <a:r>
              <a:rPr lang="en-IE" dirty="0"/>
              <a:t>don’t drink over a pint of water an </a:t>
            </a:r>
            <a:r>
              <a:rPr lang="en-IE" dirty="0" smtClean="0"/>
              <a:t>hour.</a:t>
            </a:r>
            <a:endParaRPr lang="en-IE" dirty="0"/>
          </a:p>
          <a:p>
            <a:pPr marL="478355" indent="-478355">
              <a:lnSpc>
                <a:spcPct val="100000"/>
              </a:lnSpc>
              <a:buClr>
                <a:srgbClr val="8CA99F"/>
              </a:buClr>
              <a:buFont typeface="Arial Bold"/>
              <a:buChar char="►"/>
            </a:pPr>
            <a:r>
              <a:rPr lang="en-IE" dirty="0"/>
              <a:t>Plan a safe way home. Don’t drive after using drugs, they can still be detected even if you don’t feel the effects. </a:t>
            </a:r>
            <a:endParaRPr lang="en-IE" dirty="0" smtClean="0"/>
          </a:p>
          <a:p>
            <a:pPr marL="478355" indent="-478355">
              <a:lnSpc>
                <a:spcPct val="100000"/>
              </a:lnSpc>
              <a:buClr>
                <a:srgbClr val="8CA99F"/>
              </a:buClr>
              <a:buFont typeface="Arial Bold"/>
              <a:buChar char="►"/>
            </a:pPr>
            <a:r>
              <a:rPr lang="en-IE" dirty="0" smtClean="0"/>
              <a:t>Look after your community, be a good bystander, make sure no one is left alone </a:t>
            </a:r>
            <a:endParaRPr lang="en-IE" dirty="0"/>
          </a:p>
          <a:p>
            <a:pPr marL="478355" indent="-478355">
              <a:lnSpc>
                <a:spcPct val="100000"/>
              </a:lnSpc>
              <a:buClr>
                <a:srgbClr val="8CA99F"/>
              </a:buClr>
              <a:buFont typeface="Arial Bold"/>
              <a:buChar char="►"/>
            </a:pPr>
            <a:r>
              <a:rPr lang="en-IE" dirty="0"/>
              <a:t>Know the signs of an emergency: pains in arms, legs, muscle twinges, overheating, being warm to touch, confusion, seizure.</a:t>
            </a:r>
          </a:p>
          <a:p>
            <a:pPr marL="478355" indent="-478355">
              <a:lnSpc>
                <a:spcPct val="100000"/>
              </a:lnSpc>
              <a:buClr>
                <a:srgbClr val="8CA99F"/>
              </a:buClr>
              <a:buFont typeface="Arial Bold"/>
              <a:buChar char="►"/>
            </a:pPr>
            <a:r>
              <a:rPr lang="en-IE" dirty="0"/>
              <a:t>Don’t delay getting help &amp; medics are your mates.</a:t>
            </a:r>
          </a:p>
          <a:p>
            <a:pPr marL="0" indent="0">
              <a:lnSpc>
                <a:spcPct val="100000"/>
              </a:lnSpc>
              <a:buClr>
                <a:srgbClr val="8CA99F"/>
              </a:buClr>
              <a:buNone/>
            </a:pPr>
            <a:r>
              <a:rPr lang="en-IE" dirty="0"/>
              <a:t/>
            </a:r>
            <a:br>
              <a:rPr lang="en-IE" dirty="0"/>
            </a:br>
            <a:endParaRPr lang="en-I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B0A863-C1EC-064E-8916-8E32C88BE9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 smtClean="0"/>
              <a:t>Harm reduction messages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826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IE" dirty="0">
                <a:latin typeface="Arial"/>
                <a:cs typeface="Arial"/>
              </a:rPr>
              <a:t>Social Media</a:t>
            </a:r>
          </a:p>
          <a:p>
            <a:r>
              <a:rPr lang="en-IE" sz="2000" b="0" dirty="0">
                <a:latin typeface="Arial"/>
                <a:cs typeface="Arial"/>
              </a:rPr>
              <a:t>Messaging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962997" y="321739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"/>
            <a:r>
              <a:rPr lang="en-IE" b="1" dirty="0">
                <a:solidFill>
                  <a:srgbClr val="FFFFFF"/>
                </a:solidFill>
                <a:latin typeface="inherit"/>
              </a:rPr>
              <a:t/>
            </a:r>
            <a:br>
              <a:rPr lang="en-IE" b="1" dirty="0">
                <a:solidFill>
                  <a:srgbClr val="FFFFFF"/>
                </a:solidFill>
                <a:latin typeface="inherit"/>
              </a:rPr>
            </a:br>
            <a:r>
              <a:rPr lang="en-IE" b="1" dirty="0">
                <a:solidFill>
                  <a:srgbClr val="FFFFFF"/>
                </a:solidFill>
                <a:latin typeface="inherit"/>
              </a:rPr>
              <a:t>0:00</a:t>
            </a:r>
            <a:r>
              <a:rPr lang="en-IE" dirty="0">
                <a:solidFill>
                  <a:srgbClr val="FFFFFF"/>
                </a:solidFill>
                <a:latin typeface="inherit"/>
              </a:rPr>
              <a:t> / 0:36</a:t>
            </a:r>
          </a:p>
          <a:p>
            <a:r>
              <a:rPr lang="en-IE" dirty="0" smtClean="0">
                <a:solidFill>
                  <a:srgbClr val="080809"/>
                </a:solidFill>
                <a:latin typeface="inherit"/>
              </a:rPr>
              <a:t>Let's </a:t>
            </a:r>
            <a:r>
              <a:rPr lang="en-IE" dirty="0">
                <a:solidFill>
                  <a:srgbClr val="080809"/>
                </a:solidFill>
                <a:latin typeface="inherit"/>
              </a:rPr>
              <a:t>act together for safer nights </a:t>
            </a:r>
            <a:r>
              <a:rPr lang="en-IE" dirty="0" smtClean="0">
                <a:solidFill>
                  <a:srgbClr val="080809"/>
                </a:solidFill>
                <a:latin typeface="inherit"/>
              </a:rPr>
              <a:t>out. </a:t>
            </a:r>
            <a:r>
              <a:rPr lang="en-IE" dirty="0">
                <a:solidFill>
                  <a:srgbClr val="080809"/>
                </a:solidFill>
                <a:latin typeface="inherit"/>
              </a:rPr>
              <a:t>No matter what setting, be a good bystander, mind yourself and others.</a:t>
            </a:r>
          </a:p>
          <a:p>
            <a:r>
              <a:rPr lang="en-IE" dirty="0" smtClean="0">
                <a:solidFill>
                  <a:srgbClr val="080809"/>
                </a:solidFill>
                <a:latin typeface="inherit"/>
              </a:rPr>
              <a:t>Read more about being an active bystander:</a:t>
            </a:r>
            <a:r>
              <a:rPr lang="en-IE" dirty="0">
                <a:solidFill>
                  <a:srgbClr val="080809"/>
                </a:solidFill>
                <a:latin typeface="inherit"/>
              </a:rPr>
              <a:t> </a:t>
            </a:r>
            <a:r>
              <a:rPr lang="en-IE" b="1" dirty="0">
                <a:solidFill>
                  <a:srgbClr val="0064D1"/>
                </a:solidFill>
                <a:latin typeface="inherit"/>
              </a:rPr>
              <a:t>https://tinyurl.com/ymw6fnue</a:t>
            </a:r>
            <a:endParaRPr lang="en-IE" b="0" i="0" dirty="0">
              <a:solidFill>
                <a:srgbClr val="080809"/>
              </a:solidFill>
              <a:effectLst/>
              <a:latin typeface="inheri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7" y="1268770"/>
            <a:ext cx="4950694" cy="4950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2997" y="2120451"/>
            <a:ext cx="5162203" cy="1477328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IE" sz="2400" b="1" dirty="0" smtClean="0">
                <a:solidFill>
                  <a:srgbClr val="7030A0"/>
                </a:solidFill>
              </a:rPr>
              <a:t>We’d </a:t>
            </a:r>
            <a:r>
              <a:rPr lang="en-IE" sz="2400" b="1" dirty="0">
                <a:solidFill>
                  <a:srgbClr val="7030A0"/>
                </a:solidFill>
              </a:rPr>
              <a:t>be grateful if you could share these </a:t>
            </a:r>
            <a:r>
              <a:rPr lang="en-IE" sz="2400" b="1" dirty="0" smtClean="0">
                <a:solidFill>
                  <a:srgbClr val="7030A0"/>
                </a:solidFill>
              </a:rPr>
              <a:t>messages and images </a:t>
            </a:r>
            <a:r>
              <a:rPr lang="en-IE" sz="2400" b="1" dirty="0">
                <a:solidFill>
                  <a:srgbClr val="7030A0"/>
                </a:solidFill>
              </a:rPr>
              <a:t>on your social platforms this Christmas.</a:t>
            </a:r>
          </a:p>
          <a:p>
            <a:pPr algn="l"/>
            <a:endParaRPr lang="en-I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79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75789" y="1440000"/>
            <a:ext cx="5018182" cy="303984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IE" sz="1800" b="1" dirty="0">
                <a:latin typeface="Arial"/>
                <a:cs typeface="Arial"/>
              </a:rPr>
              <a:t>MDMA products are getting </a:t>
            </a:r>
            <a:r>
              <a:rPr lang="en-IE" sz="1800" b="1" dirty="0" smtClean="0">
                <a:latin typeface="Arial"/>
                <a:cs typeface="Arial"/>
              </a:rPr>
              <a:t>stronger. </a:t>
            </a:r>
            <a:r>
              <a:rPr lang="en-IE" sz="1800" dirty="0" smtClean="0">
                <a:latin typeface="Arial"/>
                <a:cs typeface="Arial"/>
              </a:rPr>
              <a:t>Higher strength means higher risk.</a:t>
            </a:r>
          </a:p>
          <a:p>
            <a:pPr marL="0" indent="0">
              <a:buNone/>
            </a:pPr>
            <a:endParaRPr lang="en-IE" sz="1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IE" sz="1800" b="1" dirty="0" smtClean="0">
                <a:latin typeface="Arial"/>
                <a:cs typeface="Arial"/>
              </a:rPr>
              <a:t>Reduce </a:t>
            </a:r>
            <a:r>
              <a:rPr lang="en-IE" sz="1800" b="1" dirty="0">
                <a:latin typeface="Arial"/>
                <a:cs typeface="Arial"/>
              </a:rPr>
              <a:t>risk by following these tips</a:t>
            </a:r>
            <a:r>
              <a:rPr lang="en-IE" sz="1800" b="1" dirty="0" smtClean="0">
                <a:latin typeface="Arial"/>
                <a:cs typeface="Arial"/>
              </a:rPr>
              <a:t>:</a:t>
            </a:r>
          </a:p>
          <a:p>
            <a:r>
              <a:rPr lang="en-IE" sz="1800" dirty="0" smtClean="0">
                <a:latin typeface="Arial"/>
                <a:cs typeface="Arial"/>
              </a:rPr>
              <a:t>Start </a:t>
            </a:r>
            <a:r>
              <a:rPr lang="en-IE" sz="1800" dirty="0">
                <a:latin typeface="Arial"/>
                <a:cs typeface="Arial"/>
              </a:rPr>
              <a:t>with a low dose and go slow, whether it’s pills, powders, or crystals</a:t>
            </a:r>
            <a:r>
              <a:rPr lang="en-IE" sz="1800" dirty="0" smtClean="0">
                <a:latin typeface="Arial"/>
                <a:cs typeface="Arial"/>
              </a:rPr>
              <a:t>.</a:t>
            </a:r>
          </a:p>
          <a:p>
            <a:r>
              <a:rPr lang="en-IE" sz="1800" dirty="0" smtClean="0">
                <a:latin typeface="Arial"/>
                <a:cs typeface="Arial"/>
              </a:rPr>
              <a:t>Stay hydrated, but limit water to a pint per hour.</a:t>
            </a:r>
          </a:p>
          <a:p>
            <a:r>
              <a:rPr lang="en-IE" sz="1800" dirty="0" smtClean="0">
                <a:latin typeface="Arial"/>
                <a:cs typeface="Arial"/>
              </a:rPr>
              <a:t>Take </a:t>
            </a:r>
            <a:r>
              <a:rPr lang="en-IE" sz="1800" dirty="0">
                <a:latin typeface="Arial"/>
                <a:cs typeface="Arial"/>
              </a:rPr>
              <a:t>breaks when dancing to prevent overheating</a:t>
            </a:r>
            <a:r>
              <a:rPr lang="en-IE" sz="1800" dirty="0" smtClean="0"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r>
              <a:rPr lang="en-IE" sz="1100" b="1" dirty="0" smtClean="0"/>
              <a:t>Hashtags</a:t>
            </a:r>
            <a:endParaRPr lang="en-IE" sz="1100" b="1" dirty="0"/>
          </a:p>
          <a:p>
            <a:r>
              <a:rPr lang="en-IE" sz="1100" dirty="0"/>
              <a:t>#</a:t>
            </a:r>
            <a:r>
              <a:rPr lang="en-IE" sz="1100" dirty="0" err="1" smtClean="0"/>
              <a:t>StartLowGoSlow</a:t>
            </a:r>
            <a:r>
              <a:rPr lang="en-IE" sz="1100" dirty="0" smtClean="0"/>
              <a:t>  #</a:t>
            </a:r>
            <a:r>
              <a:rPr lang="en-IE" sz="1100" dirty="0" err="1"/>
              <a:t>ReduceTheHarms</a:t>
            </a:r>
            <a:r>
              <a:rPr lang="en-IE" sz="1100" dirty="0"/>
              <a:t>  </a:t>
            </a:r>
            <a:r>
              <a:rPr lang="en-IE" sz="1100" dirty="0" smtClean="0"/>
              <a:t> </a:t>
            </a:r>
            <a:r>
              <a:rPr lang="en-IE" sz="1100" dirty="0"/>
              <a:t>#</a:t>
            </a:r>
            <a:r>
              <a:rPr lang="en-IE" sz="1100" dirty="0" err="1"/>
              <a:t>MedicsAreYourMates</a:t>
            </a:r>
            <a:endParaRPr lang="en-IE" sz="1100" dirty="0"/>
          </a:p>
          <a:p>
            <a:r>
              <a:rPr lang="en-IE" sz="1100" b="1" dirty="0"/>
              <a:t>Website link to further </a:t>
            </a:r>
            <a:r>
              <a:rPr lang="en-IE" sz="1100" b="1" dirty="0" smtClean="0"/>
              <a:t>information: </a:t>
            </a:r>
            <a:r>
              <a:rPr lang="en-IE" sz="1100" dirty="0" smtClean="0">
                <a:hlinkClick r:id="rId2"/>
              </a:rPr>
              <a:t>tps</a:t>
            </a:r>
            <a:r>
              <a:rPr lang="en-IE" sz="1100" dirty="0">
                <a:hlinkClick r:id="rId2"/>
              </a:rPr>
              <a:t>://www.drugs.ie/drugtypes/drug/ecstasy</a:t>
            </a:r>
            <a:endParaRPr lang="en-IE" sz="1100" dirty="0"/>
          </a:p>
          <a:p>
            <a:endParaRPr lang="en-IE" sz="1800" dirty="0" smtClean="0">
              <a:latin typeface="Arial"/>
              <a:cs typeface="Arial"/>
            </a:endParaRPr>
          </a:p>
          <a:p>
            <a:endParaRPr lang="en-IE" sz="1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sz="3500" dirty="0"/>
              <a:t>Social </a:t>
            </a:r>
            <a:r>
              <a:rPr lang="en-IE" sz="3500" dirty="0" smtClean="0"/>
              <a:t>Media</a:t>
            </a:r>
          </a:p>
          <a:p>
            <a:r>
              <a:rPr lang="en-IE" sz="2400" b="0" dirty="0" smtClean="0"/>
              <a:t>Messaging</a:t>
            </a:r>
            <a:endParaRPr lang="en-IE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691" y="1532363"/>
            <a:ext cx="4962574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768587" y="1797214"/>
            <a:ext cx="4544865" cy="2385551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IE" sz="1800" dirty="0">
                <a:latin typeface="Arial"/>
                <a:cs typeface="Arial"/>
              </a:rPr>
              <a:t>Do you know the signs of an MDMA emergency? </a:t>
            </a:r>
          </a:p>
          <a:p>
            <a:pPr marL="0" indent="0">
              <a:buNone/>
            </a:pPr>
            <a:r>
              <a:rPr lang="en-IE" sz="1800" dirty="0">
                <a:latin typeface="Arial"/>
                <a:cs typeface="Arial"/>
              </a:rPr>
              <a:t>Look out for overheating, confusion, fast heartbeat, pains in legs/arms. </a:t>
            </a:r>
            <a:endParaRPr lang="en-IE" sz="1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IE" sz="1800" dirty="0" smtClean="0">
                <a:latin typeface="Arial"/>
                <a:cs typeface="Arial"/>
              </a:rPr>
              <a:t>If </a:t>
            </a:r>
            <a:r>
              <a:rPr lang="en-IE" sz="1800" dirty="0">
                <a:latin typeface="Arial"/>
                <a:cs typeface="Arial"/>
              </a:rPr>
              <a:t>in doubt, get it checked out. Find out more at </a:t>
            </a:r>
            <a:r>
              <a:rPr lang="en-IE" sz="1800" dirty="0" smtClean="0">
                <a:latin typeface="Arial"/>
                <a:cs typeface="Arial"/>
                <a:hlinkClick r:id="rId2"/>
              </a:rPr>
              <a:t>drugs.ie/</a:t>
            </a:r>
            <a:r>
              <a:rPr lang="en-IE" sz="1800" dirty="0" err="1" smtClean="0">
                <a:latin typeface="Arial"/>
                <a:cs typeface="Arial"/>
                <a:hlinkClick r:id="rId2"/>
              </a:rPr>
              <a:t>KnowingtheSigns</a:t>
            </a:r>
            <a:r>
              <a:rPr lang="en-IE" sz="1800" dirty="0" smtClean="0">
                <a:latin typeface="Arial"/>
                <a:cs typeface="Arial"/>
              </a:rPr>
              <a:t> </a:t>
            </a:r>
          </a:p>
          <a:p>
            <a:r>
              <a:rPr lang="en-IE" sz="1800" dirty="0"/>
              <a:t>#</a:t>
            </a:r>
            <a:r>
              <a:rPr lang="en-IE" sz="1800" dirty="0" err="1"/>
              <a:t>StartLowGoSlow</a:t>
            </a:r>
            <a:r>
              <a:rPr lang="en-IE" sz="1800" dirty="0"/>
              <a:t> </a:t>
            </a:r>
          </a:p>
          <a:p>
            <a:r>
              <a:rPr lang="en-IE" sz="1800" dirty="0"/>
              <a:t>#</a:t>
            </a:r>
            <a:r>
              <a:rPr lang="en-IE" sz="1800" dirty="0" err="1"/>
              <a:t>ReduceTheHarms</a:t>
            </a:r>
            <a:r>
              <a:rPr lang="en-IE" sz="1800" dirty="0"/>
              <a:t>  </a:t>
            </a:r>
          </a:p>
          <a:p>
            <a:r>
              <a:rPr lang="en-IE" sz="1800" dirty="0"/>
              <a:t> #</a:t>
            </a:r>
            <a:r>
              <a:rPr lang="en-IE" sz="1800" dirty="0" err="1"/>
              <a:t>MedicsAreYourMates</a:t>
            </a:r>
            <a:endParaRPr lang="en-IE" sz="1800" dirty="0"/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sz="3500" dirty="0"/>
              <a:t>Social </a:t>
            </a:r>
            <a:r>
              <a:rPr lang="en-IE" sz="3500" dirty="0" smtClean="0"/>
              <a:t>Media</a:t>
            </a:r>
          </a:p>
          <a:p>
            <a:r>
              <a:rPr lang="en-IE" sz="2400" b="0" dirty="0" smtClean="0"/>
              <a:t>Messaging</a:t>
            </a:r>
            <a:endParaRPr lang="en-IE" sz="24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440000"/>
            <a:ext cx="5084505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9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90204" y="1280159"/>
            <a:ext cx="6591992" cy="4004259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IE" sz="1750" dirty="0">
                <a:latin typeface="Arial"/>
                <a:cs typeface="Arial"/>
              </a:rPr>
              <a:t>This </a:t>
            </a:r>
            <a:r>
              <a:rPr lang="en-IE" sz="1750" dirty="0" smtClean="0">
                <a:latin typeface="Arial"/>
                <a:cs typeface="Arial"/>
              </a:rPr>
              <a:t>year, the HSE </a:t>
            </a:r>
            <a:r>
              <a:rPr lang="en-IE" sz="1750" dirty="0">
                <a:latin typeface="Arial"/>
                <a:cs typeface="Arial"/>
              </a:rPr>
              <a:t>drug checking service has shown us that the MDMA market is changing. </a:t>
            </a:r>
          </a:p>
          <a:p>
            <a:pPr marL="0" indent="0">
              <a:buNone/>
            </a:pPr>
            <a:r>
              <a:rPr lang="en-IE" sz="1750" dirty="0">
                <a:latin typeface="Arial"/>
                <a:cs typeface="Arial"/>
              </a:rPr>
              <a:t>Pills, powders, and crystals now contain more MDMA than before.</a:t>
            </a:r>
          </a:p>
          <a:p>
            <a:pPr marL="0" indent="0">
              <a:buNone/>
            </a:pPr>
            <a:r>
              <a:rPr lang="en-IE" sz="1750" dirty="0" smtClean="0">
                <a:latin typeface="Arial"/>
                <a:cs typeface="Arial"/>
              </a:rPr>
              <a:t>The HSE identified </a:t>
            </a:r>
            <a:r>
              <a:rPr lang="en-IE" sz="1750" dirty="0">
                <a:latin typeface="Arial"/>
                <a:cs typeface="Arial"/>
              </a:rPr>
              <a:t>a pill containing 312mg of MDMA, which is the highest ever seen in Ireland. </a:t>
            </a:r>
          </a:p>
          <a:p>
            <a:pPr marL="0" indent="0">
              <a:buNone/>
            </a:pPr>
            <a:r>
              <a:rPr lang="en-IE" sz="1750" dirty="0">
                <a:latin typeface="Arial"/>
                <a:cs typeface="Arial"/>
              </a:rPr>
              <a:t>Higher doses increase the risk of overdose, leading to serious medical emergencies or even death</a:t>
            </a:r>
            <a:r>
              <a:rPr lang="en-IE" sz="1750" dirty="0" smtClean="0">
                <a:latin typeface="Arial"/>
                <a:cs typeface="Arial"/>
              </a:rPr>
              <a:t>.</a:t>
            </a:r>
          </a:p>
          <a:p>
            <a:r>
              <a:rPr lang="en-IE" sz="1750" b="1" dirty="0"/>
              <a:t>Hashtags</a:t>
            </a:r>
          </a:p>
          <a:p>
            <a:r>
              <a:rPr lang="en-IE" sz="1750" dirty="0"/>
              <a:t>#</a:t>
            </a:r>
            <a:r>
              <a:rPr lang="en-IE" sz="1750" dirty="0" err="1"/>
              <a:t>StartLowGoSlow</a:t>
            </a:r>
            <a:r>
              <a:rPr lang="en-IE" sz="1750" dirty="0"/>
              <a:t> </a:t>
            </a:r>
            <a:r>
              <a:rPr lang="en-IE" sz="1750" dirty="0" smtClean="0"/>
              <a:t> #</a:t>
            </a:r>
            <a:r>
              <a:rPr lang="en-IE" sz="1750" dirty="0" err="1"/>
              <a:t>ReduceTheHarms</a:t>
            </a:r>
            <a:r>
              <a:rPr lang="en-IE" sz="1750" dirty="0"/>
              <a:t>  </a:t>
            </a:r>
            <a:r>
              <a:rPr lang="en-IE" sz="1750" dirty="0" smtClean="0"/>
              <a:t> </a:t>
            </a:r>
            <a:r>
              <a:rPr lang="en-IE" sz="1750" dirty="0"/>
              <a:t>#</a:t>
            </a:r>
            <a:r>
              <a:rPr lang="en-IE" sz="1750" dirty="0" err="1"/>
              <a:t>MedicsAreYourMates</a:t>
            </a:r>
            <a:endParaRPr lang="en-IE" sz="1750" dirty="0"/>
          </a:p>
          <a:p>
            <a:r>
              <a:rPr lang="en-IE" sz="1750" b="1" dirty="0"/>
              <a:t>Website link to further information: </a:t>
            </a:r>
            <a:r>
              <a:rPr lang="en-IE" sz="1750" dirty="0">
                <a:hlinkClick r:id="rId2"/>
              </a:rPr>
              <a:t>https://www.drugs.ie/drugtypes/drug/ecstasy</a:t>
            </a:r>
            <a:endParaRPr lang="en-IE" sz="1750" dirty="0"/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sz="3500" dirty="0"/>
              <a:t>Social </a:t>
            </a:r>
            <a:r>
              <a:rPr lang="en-IE" sz="3500" dirty="0" smtClean="0"/>
              <a:t>Media</a:t>
            </a:r>
          </a:p>
          <a:p>
            <a:r>
              <a:rPr lang="en-IE" sz="2400" b="0" dirty="0" smtClean="0"/>
              <a:t>Messaging</a:t>
            </a:r>
            <a:endParaRPr lang="en-IE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454" y="1280159"/>
            <a:ext cx="4236166" cy="529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6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69280" y="1296363"/>
            <a:ext cx="6068291" cy="331488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IE" sz="1800" dirty="0">
                <a:latin typeface="Arial"/>
                <a:cs typeface="Arial"/>
              </a:rPr>
              <a:t>The MDMA market has changed. </a:t>
            </a:r>
            <a:endParaRPr lang="en-IE" sz="1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IE" sz="1800" dirty="0" smtClean="0">
                <a:latin typeface="Arial"/>
                <a:cs typeface="Arial"/>
              </a:rPr>
              <a:t>One </a:t>
            </a:r>
            <a:r>
              <a:rPr lang="en-IE" sz="1800" dirty="0">
                <a:latin typeface="Arial"/>
                <a:cs typeface="Arial"/>
              </a:rPr>
              <a:t>pill doesn’t always mean one dose, and powders aren't automatically a safer option.</a:t>
            </a:r>
          </a:p>
          <a:p>
            <a:pPr marL="0" indent="0">
              <a:buNone/>
            </a:pPr>
            <a:r>
              <a:rPr lang="en-IE" sz="1800" dirty="0">
                <a:latin typeface="Arial"/>
                <a:cs typeface="Arial"/>
              </a:rPr>
              <a:t>Higher strength is higher risk and it is always safer not to use at all.</a:t>
            </a:r>
          </a:p>
          <a:p>
            <a:pPr marL="0" indent="0">
              <a:buNone/>
            </a:pPr>
            <a:r>
              <a:rPr lang="en-IE" sz="1800" dirty="0">
                <a:latin typeface="Arial"/>
                <a:cs typeface="Arial"/>
              </a:rPr>
              <a:t>Know the warning signs of an MDMA emergency and never hesitate to get help</a:t>
            </a:r>
            <a:r>
              <a:rPr lang="en-IE" sz="1800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r>
              <a:rPr lang="en-IE" sz="1800" b="1" dirty="0"/>
              <a:t>Hashtags</a:t>
            </a:r>
          </a:p>
          <a:p>
            <a:r>
              <a:rPr lang="en-IE" sz="1800" dirty="0"/>
              <a:t>#</a:t>
            </a:r>
            <a:r>
              <a:rPr lang="en-IE" sz="1800" dirty="0" err="1"/>
              <a:t>StartLowGoSlow</a:t>
            </a:r>
            <a:r>
              <a:rPr lang="en-IE" sz="1800" dirty="0"/>
              <a:t> </a:t>
            </a:r>
            <a:r>
              <a:rPr lang="en-IE" sz="1800" dirty="0" smtClean="0"/>
              <a:t> #</a:t>
            </a:r>
            <a:r>
              <a:rPr lang="en-IE" sz="1800" dirty="0" err="1"/>
              <a:t>ReduceTheHarms</a:t>
            </a:r>
            <a:r>
              <a:rPr lang="en-IE" sz="1800" dirty="0"/>
              <a:t>  </a:t>
            </a:r>
            <a:r>
              <a:rPr lang="en-IE" sz="1800" dirty="0" smtClean="0"/>
              <a:t>#</a:t>
            </a:r>
            <a:r>
              <a:rPr lang="en-IE" sz="1800" dirty="0" err="1" smtClean="0"/>
              <a:t>MedicsAreYourMates</a:t>
            </a:r>
            <a:endParaRPr lang="en-IE" sz="1800" dirty="0"/>
          </a:p>
          <a:p>
            <a:r>
              <a:rPr lang="en-IE" sz="1800" b="1" dirty="0"/>
              <a:t>Website link to further information: </a:t>
            </a:r>
            <a:r>
              <a:rPr lang="en-IE" sz="1800" dirty="0">
                <a:hlinkClick r:id="rId2"/>
              </a:rPr>
              <a:t>https://www.drugs.ie/drugtypes/drug/ecstasy</a:t>
            </a:r>
            <a:endParaRPr lang="en-IE" sz="1800" dirty="0"/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IE" sz="1800" dirty="0">
                <a:latin typeface="Arial"/>
                <a:cs typeface="Arial"/>
              </a:rPr>
              <a:t> </a:t>
            </a: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sz="3500" dirty="0"/>
              <a:t>Social </a:t>
            </a:r>
            <a:r>
              <a:rPr lang="en-IE" sz="3500" dirty="0" smtClean="0"/>
              <a:t>Media</a:t>
            </a:r>
          </a:p>
          <a:p>
            <a:r>
              <a:rPr lang="en-IE" sz="2400" b="0" dirty="0" smtClean="0"/>
              <a:t>Messaging</a:t>
            </a:r>
            <a:endParaRPr lang="en-IE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8" y="1410290"/>
            <a:ext cx="4962574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5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HSE Colours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6B4E6"/>
      </a:accent1>
      <a:accent2>
        <a:srgbClr val="CACC27"/>
      </a:accent2>
      <a:accent3>
        <a:srgbClr val="005999"/>
      </a:accent3>
      <a:accent4>
        <a:srgbClr val="F69246"/>
      </a:accent4>
      <a:accent5>
        <a:srgbClr val="005E52"/>
      </a:accent5>
      <a:accent6>
        <a:srgbClr val="75B5B8"/>
      </a:accent6>
      <a:hlink>
        <a:srgbClr val="00B0F0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t" anchorCtr="0"/>
      <a:lstStyle>
        <a:defPPr algn="l">
          <a:defRPr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t" anchorCtr="0"/>
      <a:lstStyle>
        <a:defPPr algn="l">
          <a:defRPr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1039</Words>
  <Application>Microsoft Office PowerPoint</Application>
  <PresentationFormat>Widescreen</PresentationFormat>
  <Paragraphs>133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 Bold</vt:lpstr>
      <vt:lpstr>Calibri</vt:lpstr>
      <vt:lpstr>Calibri Light</vt:lpstr>
      <vt:lpstr>Courier New</vt:lpstr>
      <vt:lpstr>inherit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McDermott</dc:creator>
  <cp:lastModifiedBy>Nicki Killeen</cp:lastModifiedBy>
  <cp:revision>39</cp:revision>
  <dcterms:created xsi:type="dcterms:W3CDTF">2025-12-04T12:53:39Z</dcterms:created>
  <dcterms:modified xsi:type="dcterms:W3CDTF">2025-12-12T16:23:31Z</dcterms:modified>
</cp:coreProperties>
</file>